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bbf1607e89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bbf1607e89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bb2eeb616d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2bb2eeb616d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2bb2eeb616d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2bb2eeb616d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bb2eeb616d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bb2eeb616d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c0ea52bcaf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c0ea52bcaf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bb2eeb616d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bb2eeb616d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c1f883c6c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2c1f883c6c3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c0120ab00f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2c0120ab00f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c1f883c6c3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2c1f883c6c3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c1f883c6c3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c1f883c6c3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100"/>
            <a:ext cx="9144000" cy="1711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1" name="Google Shape;11;p2"/>
          <p:cNvCxnSpPr/>
          <p:nvPr/>
        </p:nvCxnSpPr>
        <p:spPr>
          <a:xfrm>
            <a:off x="641934" y="3597500"/>
            <a:ext cx="390300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512700" y="1893300"/>
            <a:ext cx="8118600" cy="152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512700" y="3840639"/>
            <a:ext cx="8118600" cy="78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Google Shape;16;p3"/>
          <p:cNvCxnSpPr/>
          <p:nvPr/>
        </p:nvCxnSpPr>
        <p:spPr>
          <a:xfrm>
            <a:off x="641934" y="3597500"/>
            <a:ext cx="390300" cy="0"/>
          </a:xfrm>
          <a:prstGeom prst="straightConnector1">
            <a:avLst/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512700" y="1893300"/>
            <a:ext cx="8118600" cy="152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311700" y="1171675"/>
            <a:ext cx="39999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4832400" y="1171675"/>
            <a:ext cx="39999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040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1" name="Google Shape;41;p9"/>
          <p:cNvCxnSpPr/>
          <p:nvPr/>
        </p:nvCxnSpPr>
        <p:spPr>
          <a:xfrm>
            <a:off x="5029675" y="4495500"/>
            <a:ext cx="6864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" name="Google Shape;42;p9"/>
          <p:cNvSpPr txBox="1">
            <a:spLocks noGrp="1"/>
          </p:cNvSpPr>
          <p:nvPr>
            <p:ph type="title"/>
          </p:nvPr>
        </p:nvSpPr>
        <p:spPr>
          <a:xfrm>
            <a:off x="265500" y="1382350"/>
            <a:ext cx="4045200" cy="133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039650"/>
            <a:ext cx="8520600" cy="2106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1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paperback">
    <p:bg>
      <p:bgPr>
        <a:solidFill>
          <a:schemeClr val="accen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ld Standard TT"/>
              <a:buChar char="●"/>
              <a:defRPr sz="18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○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■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●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○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■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●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○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■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du.lv/zinatne/zinatnes-komunikacija/zinatnieku-nakts/" TargetMode="External"/><Relationship Id="rId13" Type="http://schemas.openxmlformats.org/officeDocument/2006/relationships/hyperlink" Target="https://kosmosacentrs.lv/" TargetMode="External"/><Relationship Id="rId3" Type="http://schemas.openxmlformats.org/officeDocument/2006/relationships/hyperlink" Target="https://www.facebook.com/media/set/?set=a.861000269158525&amp;type=3" TargetMode="External"/><Relationship Id="rId7" Type="http://schemas.openxmlformats.org/officeDocument/2006/relationships/hyperlink" Target="http://www.p1p.edu.lv/galerija/356/" TargetMode="External"/><Relationship Id="rId12" Type="http://schemas.openxmlformats.org/officeDocument/2006/relationships/hyperlink" Target="http://www.p1p.edu.lv/notikumi/492/" TargetMode="External"/><Relationship Id="rId17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6" Type="http://schemas.openxmlformats.org/officeDocument/2006/relationships/hyperlink" Target="https://www.facebook.com/media/set/?set=a.941708737199294&amp;type=3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sarkankalns.lv/pasakumi/zala-klase/" TargetMode="External"/><Relationship Id="rId11" Type="http://schemas.openxmlformats.org/officeDocument/2006/relationships/hyperlink" Target="http://www.p1p.edu.lv/notikumi/499/" TargetMode="External"/><Relationship Id="rId5" Type="http://schemas.openxmlformats.org/officeDocument/2006/relationships/hyperlink" Target="http://www.p1p.edu.lv/notikumi/457/" TargetMode="External"/><Relationship Id="rId15" Type="http://schemas.openxmlformats.org/officeDocument/2006/relationships/hyperlink" Target="https://vizium.lv/" TargetMode="External"/><Relationship Id="rId10" Type="http://schemas.openxmlformats.org/officeDocument/2006/relationships/hyperlink" Target="https://dic.daugavpils.lv/" TargetMode="External"/><Relationship Id="rId4" Type="http://schemas.openxmlformats.org/officeDocument/2006/relationships/hyperlink" Target="http://www.p1p.edu.lv/galerija/357/" TargetMode="External"/><Relationship Id="rId9" Type="http://schemas.openxmlformats.org/officeDocument/2006/relationships/hyperlink" Target="http://www.p1p.edu.lv/notikumi/460/" TargetMode="External"/><Relationship Id="rId14" Type="http://schemas.openxmlformats.org/officeDocument/2006/relationships/hyperlink" Target="http://www.p1p.edu.lv/notikumi/443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1p.edu.lv/notikumi/464/" TargetMode="External"/><Relationship Id="rId3" Type="http://schemas.openxmlformats.org/officeDocument/2006/relationships/hyperlink" Target="https://www.youtube.com/watch?v=4QYe0ZajA28" TargetMode="External"/><Relationship Id="rId7" Type="http://schemas.openxmlformats.org/officeDocument/2006/relationships/hyperlink" Target="http://www.p1p.edu.lv/notikumi/471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p1p.edu.lv/notikumi/467/" TargetMode="External"/><Relationship Id="rId5" Type="http://schemas.openxmlformats.org/officeDocument/2006/relationships/hyperlink" Target="http://www.p1p.edu.lv/notikumi/465/" TargetMode="External"/><Relationship Id="rId10" Type="http://schemas.openxmlformats.org/officeDocument/2006/relationships/image" Target="../media/image1.png"/><Relationship Id="rId4" Type="http://schemas.openxmlformats.org/officeDocument/2006/relationships/hyperlink" Target="https://www.facebook.com/media/set/?set=a.856028315767337&amp;type=3" TargetMode="External"/><Relationship Id="rId9" Type="http://schemas.openxmlformats.org/officeDocument/2006/relationships/hyperlink" Target="https://www.facebook.com/media/set/?set=a.321822559187918&amp;type=3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j.uz/el-kede" TargetMode="External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ej.uz/seismogr%C4%81fs" TargetMode="External"/><Relationship Id="rId5" Type="http://schemas.openxmlformats.org/officeDocument/2006/relationships/hyperlink" Target="http://ej.uz/asinsgrupu-tests" TargetMode="External"/><Relationship Id="rId4" Type="http://schemas.openxmlformats.org/officeDocument/2006/relationships/hyperlink" Target="http://ej.uz/fotosint%C4%93ze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ej.uz/bin%C4%81rie" TargetMode="External"/><Relationship Id="rId3" Type="http://schemas.openxmlformats.org/officeDocument/2006/relationships/hyperlink" Target="http://ej.uz/ph-metrs" TargetMode="External"/><Relationship Id="rId7" Type="http://schemas.openxmlformats.org/officeDocument/2006/relationships/hyperlink" Target="http://ej.uz/atomi-joni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ej.uz/simboli-nosaukumi" TargetMode="External"/><Relationship Id="rId11" Type="http://schemas.openxmlformats.org/officeDocument/2006/relationships/image" Target="../media/image1.png"/><Relationship Id="rId5" Type="http://schemas.openxmlformats.org/officeDocument/2006/relationships/hyperlink" Target="http://ej.uz/simboli-izruna" TargetMode="External"/><Relationship Id="rId10" Type="http://schemas.openxmlformats.org/officeDocument/2006/relationships/hyperlink" Target="http://ej.uz/og%C4%BC%C5%ABde%C5%86ra%C5%BEi" TargetMode="External"/><Relationship Id="rId4" Type="http://schemas.openxmlformats.org/officeDocument/2006/relationships/hyperlink" Target="http://ej.uz/nogulsnes" TargetMode="External"/><Relationship Id="rId9" Type="http://schemas.openxmlformats.org/officeDocument/2006/relationships/hyperlink" Target="http://ej.uz/savienojumu-mode%C4%BCi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photo/?fbid=860579782533907&amp;set=pb.100057456788601.-2207520000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media/set/?set=a.915766316460203&amp;type=3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j.uz/zinatnes-skola" TargetMode="External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ej.uz/kr-m%C4%ABklas" TargetMode="External"/><Relationship Id="rId5" Type="http://schemas.openxmlformats.org/officeDocument/2006/relationships/hyperlink" Target="https://replay.lsm.lv/lv/raidijums/1861/zinatnes-noslepumi/" TargetMode="External"/><Relationship Id="rId4" Type="http://schemas.openxmlformats.org/officeDocument/2006/relationships/hyperlink" Target="http://ej.uz/jurijs-kirillov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j.uz/1-2-februaris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ej.uz/daba-simulator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98875" y="330175"/>
            <a:ext cx="4585800" cy="91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lv" sz="1600"/>
              <a:t>Konference Preiļu novada pedagogiem</a:t>
            </a:r>
            <a:endParaRPr sz="1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lv" sz="1600"/>
              <a:t>“Zināt, domāt, prast – diferenciācijas, individualizācijas, personalizācijas īstenošana mācību procesā”</a:t>
            </a:r>
            <a:endParaRPr sz="1600"/>
          </a:p>
        </p:txBody>
      </p:sp>
      <p:sp>
        <p:nvSpPr>
          <p:cNvPr id="60" name="Google Shape;60;p13"/>
          <p:cNvSpPr txBox="1">
            <a:spLocks noGrp="1"/>
          </p:cNvSpPr>
          <p:nvPr>
            <p:ph type="subTitle" idx="1"/>
          </p:nvPr>
        </p:nvSpPr>
        <p:spPr>
          <a:xfrm>
            <a:off x="198875" y="4446425"/>
            <a:ext cx="3337500" cy="6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 sz="1900">
                <a:solidFill>
                  <a:schemeClr val="lt2"/>
                </a:solidFill>
              </a:rPr>
              <a:t>2024.gada 12. martā</a:t>
            </a:r>
            <a:endParaRPr sz="1900">
              <a:solidFill>
                <a:schemeClr val="lt2"/>
              </a:solidFill>
            </a:endParaRPr>
          </a:p>
        </p:txBody>
      </p:sp>
      <p:sp>
        <p:nvSpPr>
          <p:cNvPr id="61" name="Google Shape;61;p13"/>
          <p:cNvSpPr txBox="1">
            <a:spLocks noGrp="1"/>
          </p:cNvSpPr>
          <p:nvPr>
            <p:ph type="subTitle" idx="1"/>
          </p:nvPr>
        </p:nvSpPr>
        <p:spPr>
          <a:xfrm>
            <a:off x="5128150" y="3726125"/>
            <a:ext cx="3768600" cy="141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>
                <a:solidFill>
                  <a:schemeClr val="lt2"/>
                </a:solidFill>
              </a:rPr>
              <a:t>Preiļu 1. pamatskola</a:t>
            </a:r>
            <a:endParaRPr>
              <a:solidFill>
                <a:schemeClr val="lt2"/>
              </a:solidFill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>
                <a:solidFill>
                  <a:schemeClr val="lt2"/>
                </a:solidFill>
              </a:rPr>
              <a:t>dabaszinību joma</a:t>
            </a:r>
            <a:endParaRPr>
              <a:solidFill>
                <a:schemeClr val="lt2"/>
              </a:solidFill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>
                <a:solidFill>
                  <a:schemeClr val="lt2"/>
                </a:solidFill>
              </a:rPr>
              <a:t>Ieva Babre</a:t>
            </a:r>
            <a:endParaRPr>
              <a:solidFill>
                <a:schemeClr val="lt2"/>
              </a:solidFill>
            </a:endParaRPr>
          </a:p>
        </p:txBody>
      </p:sp>
      <p:sp>
        <p:nvSpPr>
          <p:cNvPr id="62" name="Google Shape;62;p13"/>
          <p:cNvSpPr txBox="1">
            <a:spLocks noGrp="1"/>
          </p:cNvSpPr>
          <p:nvPr>
            <p:ph type="ctrTitle"/>
          </p:nvPr>
        </p:nvSpPr>
        <p:spPr>
          <a:xfrm>
            <a:off x="281150" y="1767400"/>
            <a:ext cx="8118600" cy="152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/>
              <a:t>Alternatīvās mācību formas dabaszinātnēs Preiļu 1. pamatskolā</a:t>
            </a:r>
            <a:endParaRPr/>
          </a:p>
        </p:txBody>
      </p:sp>
      <p:pic>
        <p:nvPicPr>
          <p:cNvPr id="63" name="Google Shape;63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32623" y="330175"/>
            <a:ext cx="762400" cy="1032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lv" sz="3600" b="1">
                <a:solidFill>
                  <a:schemeClr val="dk2"/>
                </a:solidFill>
              </a:rPr>
              <a:t>…</a:t>
            </a:r>
            <a:endParaRPr sz="3600" b="1">
              <a:solidFill>
                <a:schemeClr val="dk2"/>
              </a:solidFill>
            </a:endParaRPr>
          </a:p>
        </p:txBody>
      </p:sp>
      <p:sp>
        <p:nvSpPr>
          <p:cNvPr id="69" name="Google Shape;69;p14"/>
          <p:cNvSpPr txBox="1">
            <a:spLocks noGrp="1"/>
          </p:cNvSpPr>
          <p:nvPr>
            <p:ph type="body" idx="1"/>
          </p:nvPr>
        </p:nvSpPr>
        <p:spPr>
          <a:xfrm>
            <a:off x="521100" y="1103925"/>
            <a:ext cx="76395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 sz="2000">
                <a:latin typeface="Caveat"/>
                <a:ea typeface="Caveat"/>
                <a:cs typeface="Caveat"/>
                <a:sym typeface="Caveat"/>
              </a:rPr>
              <a:t>Jo vide un paņēmieni dažādāki, jo ieguvums lielāks, lai īstenotu mācību saturu, izmantojot diferenciāciju, individualizāciju un personalizāciju.</a:t>
            </a:r>
            <a:endParaRPr sz="2000">
              <a:latin typeface="Caveat"/>
              <a:ea typeface="Caveat"/>
              <a:cs typeface="Caveat"/>
              <a:sym typeface="Caveat"/>
            </a:endParaRPr>
          </a:p>
          <a:p>
            <a:pPr marL="457200" lvl="0" indent="-56899" algn="l" rtl="0">
              <a:spcBef>
                <a:spcPts val="1200"/>
              </a:spcBef>
              <a:spcAft>
                <a:spcPts val="0"/>
              </a:spcAft>
              <a:buSzPts val="2200"/>
              <a:buAutoNum type="arabicPeriod"/>
            </a:pPr>
            <a:r>
              <a:rPr lang="lv" sz="2200"/>
              <a:t>Mācības ārpus ierastās vides.</a:t>
            </a:r>
            <a:endParaRPr sz="2200"/>
          </a:p>
          <a:p>
            <a:pPr marL="457200" lvl="0" indent="-56899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lv" sz="2200"/>
              <a:t>Dalība dabaszinātņu konkursos.</a:t>
            </a:r>
            <a:endParaRPr sz="2200"/>
          </a:p>
          <a:p>
            <a:pPr marL="457200" lvl="0" indent="-56899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lv" sz="2200"/>
              <a:t>Mācīšanās, izmantojot teātra elementus.</a:t>
            </a:r>
            <a:endParaRPr sz="2200"/>
          </a:p>
          <a:p>
            <a:pPr marL="457200" lvl="0" indent="-56899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lv" sz="2200"/>
              <a:t>Mācīties, izmantot simulāciju spēles - simulatorus.</a:t>
            </a:r>
            <a:endParaRPr sz="2200"/>
          </a:p>
          <a:p>
            <a:pPr marL="457200" lvl="0" indent="-56899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lv" sz="2200"/>
              <a:t>Mācīšanās, veidojot modeļus, veicot praktiskos un  laboratorijas darbus.</a:t>
            </a:r>
            <a:endParaRPr sz="2200"/>
          </a:p>
        </p:txBody>
      </p:sp>
      <p:pic>
        <p:nvPicPr>
          <p:cNvPr id="70" name="Google Shape;7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81624" y="4359975"/>
            <a:ext cx="480400" cy="650726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4"/>
          <p:cNvSpPr txBox="1">
            <a:spLocks noGrp="1"/>
          </p:cNvSpPr>
          <p:nvPr>
            <p:ph type="title"/>
          </p:nvPr>
        </p:nvSpPr>
        <p:spPr>
          <a:xfrm>
            <a:off x="311700" y="142125"/>
            <a:ext cx="8520600" cy="91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lv" sz="3600" b="1">
                <a:solidFill>
                  <a:schemeClr val="dk2"/>
                </a:solidFill>
              </a:rPr>
              <a:t>Mācību formas - plāns</a:t>
            </a:r>
            <a:endParaRPr sz="3600" b="1"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>
            <a:spLocks noGrp="1"/>
          </p:cNvSpPr>
          <p:nvPr>
            <p:ph type="title"/>
          </p:nvPr>
        </p:nvSpPr>
        <p:spPr>
          <a:xfrm>
            <a:off x="311700" y="142125"/>
            <a:ext cx="8520600" cy="91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lv" sz="3600" b="1">
                <a:solidFill>
                  <a:schemeClr val="dk2"/>
                </a:solidFill>
              </a:rPr>
              <a:t>Mācības ārpus ierastās vides</a:t>
            </a:r>
            <a:endParaRPr sz="3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lv" sz="3600" b="1">
                <a:solidFill>
                  <a:schemeClr val="dk2"/>
                </a:solidFill>
              </a:rPr>
              <a:t>mācību ekskursijas</a:t>
            </a:r>
            <a:endParaRPr sz="3600" b="1">
              <a:solidFill>
                <a:schemeClr val="dk2"/>
              </a:solidFill>
            </a:endParaRPr>
          </a:p>
        </p:txBody>
      </p:sp>
      <p:sp>
        <p:nvSpPr>
          <p:cNvPr id="77" name="Google Shape;77;p15"/>
          <p:cNvSpPr txBox="1">
            <a:spLocks noGrp="1"/>
          </p:cNvSpPr>
          <p:nvPr>
            <p:ph type="body" idx="1"/>
          </p:nvPr>
        </p:nvSpPr>
        <p:spPr>
          <a:xfrm>
            <a:off x="311700" y="1293425"/>
            <a:ext cx="8520600" cy="35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lv" sz="2200"/>
              <a:t>Iespējas Preiļos - parks/muzejs/</a:t>
            </a:r>
            <a:r>
              <a:rPr lang="lv" sz="2200" b="1" u="sng">
                <a:solidFill>
                  <a:schemeClr val="lt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bibliotēka</a:t>
            </a:r>
            <a:endParaRPr sz="2200" b="1">
              <a:solidFill>
                <a:schemeClr val="lt2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lv" sz="2200"/>
              <a:t>Mācības mežā - Kalupes mežniecība - </a:t>
            </a:r>
            <a:r>
              <a:rPr lang="lv" sz="2200" b="1" u="sng">
                <a:solidFill>
                  <a:schemeClr val="lt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foto</a:t>
            </a:r>
            <a:endParaRPr sz="2200" b="1">
              <a:solidFill>
                <a:schemeClr val="lt2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lv" sz="2200"/>
              <a:t>Mācības Teiču purvā, dabas aizsardzība -</a:t>
            </a:r>
            <a:r>
              <a:rPr lang="lv" sz="2200">
                <a:solidFill>
                  <a:schemeClr val="accent4"/>
                </a:solidFill>
              </a:rPr>
              <a:t> </a:t>
            </a:r>
            <a:r>
              <a:rPr lang="lv" sz="2200" b="1" u="sng">
                <a:solidFill>
                  <a:schemeClr val="lt2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info</a:t>
            </a:r>
            <a:endParaRPr sz="2200" b="1">
              <a:solidFill>
                <a:schemeClr val="lt2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lv" sz="2200"/>
              <a:t>Mācības Sarkaņkalnā - </a:t>
            </a:r>
            <a:r>
              <a:rPr lang="lv" sz="2200" u="sng">
                <a:solidFill>
                  <a:schemeClr val="hlink"/>
                </a:solidFill>
                <a:hlinkClick r:id="rId6"/>
              </a:rPr>
              <a:t>“Zaļā klase”</a:t>
            </a:r>
            <a:r>
              <a:rPr lang="lv" sz="2200"/>
              <a:t> - </a:t>
            </a:r>
            <a:r>
              <a:rPr lang="lv" sz="2200" b="1" u="sng">
                <a:solidFill>
                  <a:schemeClr val="lt2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foto</a:t>
            </a:r>
            <a:endParaRPr sz="2200" b="1">
              <a:solidFill>
                <a:schemeClr val="lt2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lv" sz="2200"/>
              <a:t>Zinātnieku nakts - </a:t>
            </a:r>
            <a:r>
              <a:rPr lang="lv" sz="2200" u="sng">
                <a:solidFill>
                  <a:schemeClr val="hlink"/>
                </a:solidFill>
                <a:hlinkClick r:id="rId8"/>
              </a:rPr>
              <a:t>DU</a:t>
            </a:r>
            <a:r>
              <a:rPr lang="lv" sz="2200"/>
              <a:t> - </a:t>
            </a:r>
            <a:r>
              <a:rPr lang="lv" sz="2200" b="1" u="sng">
                <a:solidFill>
                  <a:schemeClr val="lt2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info</a:t>
            </a:r>
            <a:endParaRPr sz="2200" b="1">
              <a:solidFill>
                <a:schemeClr val="lt2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lv" sz="2200"/>
              <a:t>Zinātnes centri:</a:t>
            </a:r>
            <a:endParaRPr sz="2200"/>
          </a:p>
          <a:p>
            <a:pPr marL="457200" lvl="0" indent="123099" algn="l" rtl="0">
              <a:spcBef>
                <a:spcPts val="0"/>
              </a:spcBef>
              <a:spcAft>
                <a:spcPts val="0"/>
              </a:spcAft>
              <a:buSzPts val="2200"/>
              <a:buChar char="➔"/>
            </a:pPr>
            <a:r>
              <a:rPr lang="lv" sz="2200"/>
              <a:t>Daugavpils </a:t>
            </a:r>
            <a:r>
              <a:rPr lang="lv" sz="2200" u="sng">
                <a:solidFill>
                  <a:schemeClr val="hlink"/>
                </a:solidFill>
                <a:hlinkClick r:id="rId10"/>
              </a:rPr>
              <a:t>inovāciju centrs</a:t>
            </a:r>
            <a:r>
              <a:rPr lang="lv" sz="2200"/>
              <a:t> - </a:t>
            </a:r>
            <a:r>
              <a:rPr lang="lv" sz="2200" b="1" u="sng">
                <a:solidFill>
                  <a:schemeClr val="lt2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skolā</a:t>
            </a:r>
            <a:r>
              <a:rPr lang="lv" sz="2200" b="1">
                <a:solidFill>
                  <a:schemeClr val="lt2"/>
                </a:solidFill>
              </a:rPr>
              <a:t>, </a:t>
            </a:r>
            <a:r>
              <a:rPr lang="lv" sz="2200" b="1" u="sng">
                <a:solidFill>
                  <a:schemeClr val="lt2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info</a:t>
            </a:r>
            <a:endParaRPr sz="2200" b="1">
              <a:solidFill>
                <a:schemeClr val="lt2"/>
              </a:solidFill>
            </a:endParaRPr>
          </a:p>
          <a:p>
            <a:pPr marL="457200" lvl="0" indent="123099" algn="l" rtl="0">
              <a:spcBef>
                <a:spcPts val="0"/>
              </a:spcBef>
              <a:spcAft>
                <a:spcPts val="0"/>
              </a:spcAft>
              <a:buSzPts val="2200"/>
              <a:buChar char="➔"/>
            </a:pPr>
            <a:r>
              <a:rPr lang="lv" sz="2200"/>
              <a:t>Cēsis - </a:t>
            </a:r>
            <a:r>
              <a:rPr lang="lv" sz="2200" u="sng">
                <a:solidFill>
                  <a:schemeClr val="hlink"/>
                </a:solidFill>
                <a:hlinkClick r:id="rId13"/>
              </a:rPr>
              <a:t>Kosmosa izziņas centrs</a:t>
            </a:r>
            <a:r>
              <a:rPr lang="lv" sz="2200"/>
              <a:t> - </a:t>
            </a:r>
            <a:r>
              <a:rPr lang="lv" sz="2200" b="1" u="sng">
                <a:solidFill>
                  <a:schemeClr val="lt2"/>
                </a:solidFill>
                <a:hlinkClick r:id="rId1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info</a:t>
            </a:r>
            <a:endParaRPr sz="2200" b="1">
              <a:solidFill>
                <a:schemeClr val="lt2"/>
              </a:solidFill>
            </a:endParaRPr>
          </a:p>
          <a:p>
            <a:pPr marL="457200" lvl="0" indent="123099" algn="l" rtl="0">
              <a:spcBef>
                <a:spcPts val="0"/>
              </a:spcBef>
              <a:spcAft>
                <a:spcPts val="0"/>
              </a:spcAft>
              <a:buSzPts val="2200"/>
              <a:buChar char="➔"/>
            </a:pPr>
            <a:r>
              <a:rPr lang="lv" sz="2200"/>
              <a:t>Ventspils - </a:t>
            </a:r>
            <a:r>
              <a:rPr lang="lv" sz="2200" u="sng">
                <a:solidFill>
                  <a:schemeClr val="hlink"/>
                </a:solidFill>
                <a:hlinkClick r:id="rId15"/>
              </a:rPr>
              <a:t>Vizium</a:t>
            </a:r>
            <a:r>
              <a:rPr lang="lv" sz="2200"/>
              <a:t>- </a:t>
            </a:r>
            <a:r>
              <a:rPr lang="lv" sz="2200" b="1" u="sng">
                <a:solidFill>
                  <a:schemeClr val="lt2"/>
                </a:solidFill>
                <a:hlinkClick r:id="rId1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foto</a:t>
            </a:r>
            <a:endParaRPr sz="2200" b="1">
              <a:solidFill>
                <a:schemeClr val="lt2"/>
              </a:solidFill>
            </a:endParaRPr>
          </a:p>
        </p:txBody>
      </p:sp>
      <p:pic>
        <p:nvPicPr>
          <p:cNvPr id="78" name="Google Shape;78;p15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8581624" y="4359975"/>
            <a:ext cx="480400" cy="65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 sz="3600" b="1">
                <a:solidFill>
                  <a:schemeClr val="dk2"/>
                </a:solidFill>
              </a:rPr>
              <a:t>Radošums, sadarbība, interaktivitāte</a:t>
            </a:r>
            <a:endParaRPr sz="3600" b="1">
              <a:solidFill>
                <a:schemeClr val="dk2"/>
              </a:solidFill>
            </a:endParaRPr>
          </a:p>
        </p:txBody>
      </p:sp>
      <p:sp>
        <p:nvSpPr>
          <p:cNvPr id="84" name="Google Shape;84;p16"/>
          <p:cNvSpPr txBox="1">
            <a:spLocks noGrp="1"/>
          </p:cNvSpPr>
          <p:nvPr>
            <p:ph type="body" idx="1"/>
          </p:nvPr>
        </p:nvSpPr>
        <p:spPr>
          <a:xfrm>
            <a:off x="311700" y="1309350"/>
            <a:ext cx="8520600" cy="325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600"/>
              <a:buAutoNum type="arabicPeriod"/>
            </a:pPr>
            <a:r>
              <a:rPr lang="lv" sz="2600"/>
              <a:t>Zinātnes teātris - </a:t>
            </a:r>
            <a:r>
              <a:rPr lang="lv" sz="2600" u="sng">
                <a:solidFill>
                  <a:schemeClr val="hlink"/>
                </a:solidFill>
                <a:hlinkClick r:id="rId3"/>
              </a:rPr>
              <a:t>VIDEO</a:t>
            </a:r>
            <a:endParaRPr sz="2600"/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600"/>
              <a:buAutoNum type="arabicPeriod"/>
            </a:pPr>
            <a:r>
              <a:rPr lang="lv" sz="2600"/>
              <a:t>Eksperimenti sākumskolai - </a:t>
            </a:r>
            <a:r>
              <a:rPr lang="lv" sz="2600" u="sng">
                <a:solidFill>
                  <a:schemeClr val="hlink"/>
                </a:solidFill>
                <a:hlinkClick r:id="rId4"/>
              </a:rPr>
              <a:t>FOTO</a:t>
            </a:r>
            <a:endParaRPr sz="2600"/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600"/>
              <a:buAutoNum type="arabicPeriod"/>
            </a:pPr>
            <a:r>
              <a:rPr lang="lv" sz="2600"/>
              <a:t>Tikšanās ar zinātniekiem - skolas absolventiem -</a:t>
            </a:r>
            <a:r>
              <a:rPr lang="lv" sz="2600">
                <a:solidFill>
                  <a:schemeClr val="hlink"/>
                </a:solidFill>
                <a:uFill>
                  <a:noFill/>
                </a:uFill>
                <a:hlinkClick r:id="rId5"/>
              </a:rPr>
              <a:t> </a:t>
            </a:r>
            <a:r>
              <a:rPr lang="lv" sz="2600" u="sng">
                <a:solidFill>
                  <a:schemeClr val="hlink"/>
                </a:solidFill>
                <a:hlinkClick r:id="rId5"/>
              </a:rPr>
              <a:t>INFO</a:t>
            </a:r>
            <a:r>
              <a:rPr lang="lv" sz="2600"/>
              <a:t>-1, </a:t>
            </a:r>
            <a:r>
              <a:rPr lang="lv" sz="2600" u="sng">
                <a:solidFill>
                  <a:schemeClr val="hlink"/>
                </a:solidFill>
                <a:hlinkClick r:id="rId6"/>
              </a:rPr>
              <a:t>INFO</a:t>
            </a:r>
            <a:r>
              <a:rPr lang="lv" sz="2600"/>
              <a:t>-2, </a:t>
            </a:r>
            <a:endParaRPr sz="2600"/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600"/>
              <a:buAutoNum type="arabicPeriod"/>
            </a:pPr>
            <a:r>
              <a:rPr lang="lv" sz="2600"/>
              <a:t>Tikšanās ar uzņēmējiem - </a:t>
            </a:r>
            <a:r>
              <a:rPr lang="lv" sz="2600" u="sng">
                <a:solidFill>
                  <a:schemeClr val="hlink"/>
                </a:solidFill>
                <a:hlinkClick r:id="rId7"/>
              </a:rPr>
              <a:t>INFO</a:t>
            </a:r>
            <a:endParaRPr sz="2600"/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600"/>
              <a:buAutoNum type="arabicPeriod"/>
            </a:pPr>
            <a:r>
              <a:rPr lang="lv" sz="2600"/>
              <a:t>Dabas klase - </a:t>
            </a:r>
            <a:r>
              <a:rPr lang="lv" sz="2600" u="sng">
                <a:solidFill>
                  <a:schemeClr val="hlink"/>
                </a:solidFill>
                <a:hlinkClick r:id="rId8"/>
              </a:rPr>
              <a:t>INFO</a:t>
            </a:r>
            <a:endParaRPr sz="2600"/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600"/>
              <a:buAutoNum type="arabicPeriod"/>
            </a:pPr>
            <a:r>
              <a:rPr lang="lv" sz="2600"/>
              <a:t>Zaļā klase skolā - </a:t>
            </a:r>
            <a:r>
              <a:rPr lang="lv" sz="2600" u="sng">
                <a:solidFill>
                  <a:schemeClr val="hlink"/>
                </a:solidFill>
                <a:hlinkClick r:id="rId9"/>
              </a:rPr>
              <a:t>FOTO</a:t>
            </a:r>
            <a:endParaRPr sz="2600"/>
          </a:p>
        </p:txBody>
      </p:sp>
      <p:pic>
        <p:nvPicPr>
          <p:cNvPr id="85" name="Google Shape;85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581624" y="4359975"/>
            <a:ext cx="480400" cy="65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lv" sz="3600" b="1">
                <a:solidFill>
                  <a:schemeClr val="dk2"/>
                </a:solidFill>
              </a:rPr>
              <a:t>Interaktīvas - simulāciju spēles</a:t>
            </a:r>
            <a:endParaRPr sz="3600" b="1">
              <a:solidFill>
                <a:schemeClr val="dk2"/>
              </a:solidFill>
            </a:endParaRPr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311700" y="1601725"/>
            <a:ext cx="8520600" cy="34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v" sz="2200" b="1"/>
              <a:t>Fizika</a:t>
            </a:r>
            <a:r>
              <a:rPr lang="lv" sz="2200"/>
              <a:t>: </a:t>
            </a:r>
            <a:endParaRPr sz="2200"/>
          </a:p>
          <a:p>
            <a:pPr marL="457200" lvl="0" indent="331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200"/>
              <a:buChar char="➔"/>
            </a:pPr>
            <a:r>
              <a:rPr lang="lv" sz="2200"/>
              <a:t>Elektriskie slēgumi - </a:t>
            </a:r>
            <a:r>
              <a:rPr lang="lv" sz="2200" b="1" u="sng">
                <a:solidFill>
                  <a:schemeClr val="lt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ej.uz/el-kede</a:t>
            </a:r>
            <a:endParaRPr sz="2200" b="1">
              <a:solidFill>
                <a:schemeClr val="lt2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lv" sz="2200" b="1"/>
              <a:t>Bioloģija: </a:t>
            </a:r>
            <a:endParaRPr sz="2200" b="1"/>
          </a:p>
          <a:p>
            <a:pPr marL="457200" lvl="0" indent="331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200"/>
              <a:buChar char="➔"/>
            </a:pPr>
            <a:r>
              <a:rPr lang="lv" sz="2200"/>
              <a:t>Elpošana un fotosintēze -</a:t>
            </a:r>
            <a:r>
              <a:rPr lang="lv" sz="2200" b="1"/>
              <a:t> </a:t>
            </a:r>
            <a:r>
              <a:rPr lang="lv" sz="2200" b="1" u="sng">
                <a:solidFill>
                  <a:schemeClr val="lt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ej.uz/fotosintēze</a:t>
            </a:r>
            <a:endParaRPr sz="2200" b="1"/>
          </a:p>
          <a:p>
            <a:pPr marL="457200" lvl="0" indent="331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200"/>
              <a:buChar char="➔"/>
            </a:pPr>
            <a:r>
              <a:rPr lang="lv" sz="2200"/>
              <a:t>Asinsgrupu iedzimtība - </a:t>
            </a:r>
            <a:r>
              <a:rPr lang="lv" sz="2200" b="1" u="sng">
                <a:solidFill>
                  <a:schemeClr val="lt2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ej.uz/asinsgrupu-tests</a:t>
            </a:r>
            <a:endParaRPr sz="2200" b="1">
              <a:solidFill>
                <a:schemeClr val="lt2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lv" sz="2200" b="1"/>
              <a:t>Ģeogrāfija:</a:t>
            </a:r>
            <a:r>
              <a:rPr lang="lv" sz="2200"/>
              <a:t> </a:t>
            </a:r>
            <a:endParaRPr sz="2200"/>
          </a:p>
          <a:p>
            <a:pPr marL="457200" lvl="0" indent="331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200"/>
              <a:buChar char="➔"/>
            </a:pPr>
            <a:r>
              <a:rPr lang="lv" sz="2200"/>
              <a:t>Seismogrāfs -</a:t>
            </a:r>
            <a:r>
              <a:rPr lang="lv" sz="2200" b="1"/>
              <a:t> </a:t>
            </a:r>
            <a:r>
              <a:rPr lang="lv" sz="2200" b="1" u="sng">
                <a:solidFill>
                  <a:schemeClr val="lt2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ej.uz/seismogrāfs</a:t>
            </a:r>
            <a:endParaRPr sz="2200" b="1"/>
          </a:p>
        </p:txBody>
      </p:sp>
      <p:pic>
        <p:nvPicPr>
          <p:cNvPr id="92" name="Google Shape;92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581624" y="4359975"/>
            <a:ext cx="480400" cy="65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lv" sz="3600" b="1">
                <a:solidFill>
                  <a:schemeClr val="dk2"/>
                </a:solidFill>
              </a:rPr>
              <a:t>Interaktīvas - simulāciju spēles ķīmijā</a:t>
            </a:r>
            <a:endParaRPr sz="3600" b="1">
              <a:solidFill>
                <a:schemeClr val="dk2"/>
              </a:solidFill>
            </a:endParaRPr>
          </a:p>
        </p:txBody>
      </p:sp>
      <p:sp>
        <p:nvSpPr>
          <p:cNvPr id="98" name="Google Shape;98;p18"/>
          <p:cNvSpPr txBox="1">
            <a:spLocks noGrp="1"/>
          </p:cNvSpPr>
          <p:nvPr>
            <p:ph type="body" idx="1"/>
          </p:nvPr>
        </p:nvSpPr>
        <p:spPr>
          <a:xfrm>
            <a:off x="311700" y="1409525"/>
            <a:ext cx="8520600" cy="360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540000" lvl="0" indent="-3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Char char="➔"/>
            </a:pPr>
            <a:r>
              <a:rPr lang="lv" sz="2000"/>
              <a:t>pH vide 12 paraugiem – </a:t>
            </a:r>
            <a:r>
              <a:rPr lang="lv" sz="2000" b="1" u="sng">
                <a:solidFill>
                  <a:schemeClr val="lt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ej.uz/ph-metrs</a:t>
            </a:r>
            <a:endParaRPr sz="2000" b="1">
              <a:solidFill>
                <a:schemeClr val="lt2"/>
              </a:solidFill>
            </a:endParaRPr>
          </a:p>
          <a:p>
            <a:pPr marL="540000" lvl="0" indent="-37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000"/>
              <a:buChar char="➔"/>
            </a:pPr>
            <a:r>
              <a:rPr lang="lv" sz="2000"/>
              <a:t>Nogulšņu ieguve - </a:t>
            </a:r>
            <a:r>
              <a:rPr lang="lv" sz="2000" b="1" u="sng">
                <a:solidFill>
                  <a:schemeClr val="lt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ej.uz/nogulsnes</a:t>
            </a:r>
            <a:endParaRPr sz="2000" b="1">
              <a:solidFill>
                <a:schemeClr val="lt2"/>
              </a:solidFill>
            </a:endParaRPr>
          </a:p>
          <a:p>
            <a:pPr marL="540000" lvl="0" indent="-37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Arial"/>
              <a:buChar char="➔"/>
            </a:pPr>
            <a:r>
              <a:rPr lang="lv" sz="2000"/>
              <a:t>Simboli, to izruna -</a:t>
            </a:r>
            <a:r>
              <a:rPr lang="lv" sz="2000">
                <a:solidFill>
                  <a:schemeClr val="lt2"/>
                </a:solidFill>
              </a:rPr>
              <a:t> </a:t>
            </a:r>
            <a:r>
              <a:rPr lang="lv" sz="2000" b="1" u="sng">
                <a:solidFill>
                  <a:schemeClr val="lt2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ej.uz/simboli-izruna</a:t>
            </a:r>
            <a:endParaRPr sz="2000" b="1">
              <a:solidFill>
                <a:schemeClr val="lt2"/>
              </a:solidFill>
            </a:endParaRPr>
          </a:p>
          <a:p>
            <a:pPr marL="540000" lvl="0" indent="-37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000"/>
              <a:buChar char="➔"/>
            </a:pPr>
            <a:r>
              <a:rPr lang="lv" sz="2000"/>
              <a:t>Simboli, to nosaukumi -</a:t>
            </a:r>
            <a:r>
              <a:rPr lang="lv" sz="2000">
                <a:solidFill>
                  <a:schemeClr val="lt2"/>
                </a:solidFill>
              </a:rPr>
              <a:t> </a:t>
            </a:r>
            <a:r>
              <a:rPr lang="lv" sz="2000" b="1" u="sng">
                <a:solidFill>
                  <a:schemeClr val="lt2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ej.uz/simboli-nosaukumi</a:t>
            </a:r>
            <a:endParaRPr sz="2000" b="1">
              <a:solidFill>
                <a:schemeClr val="lt2"/>
              </a:solidFill>
            </a:endParaRPr>
          </a:p>
          <a:p>
            <a:pPr marL="540000" lvl="0" indent="-37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000"/>
              <a:buChar char="➔"/>
            </a:pPr>
            <a:r>
              <a:rPr lang="lv" sz="2000"/>
              <a:t>Atomu modeļi -</a:t>
            </a:r>
            <a:r>
              <a:rPr lang="lv" sz="2000">
                <a:solidFill>
                  <a:schemeClr val="lt2"/>
                </a:solidFill>
              </a:rPr>
              <a:t> </a:t>
            </a:r>
            <a:r>
              <a:rPr lang="lv" sz="2000" b="1" u="sng">
                <a:solidFill>
                  <a:schemeClr val="lt2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ej.uz/atomi-joni</a:t>
            </a:r>
            <a:endParaRPr sz="2000">
              <a:solidFill>
                <a:schemeClr val="lt2"/>
              </a:solidFill>
            </a:endParaRPr>
          </a:p>
          <a:p>
            <a:pPr marL="540000" lvl="0" indent="-37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000"/>
              <a:buChar char="➔"/>
            </a:pPr>
            <a:r>
              <a:rPr lang="lv" sz="2000"/>
              <a:t>Binārie savienojumi -</a:t>
            </a:r>
            <a:r>
              <a:rPr lang="lv" sz="2000">
                <a:solidFill>
                  <a:schemeClr val="lt2"/>
                </a:solidFill>
              </a:rPr>
              <a:t> </a:t>
            </a:r>
            <a:r>
              <a:rPr lang="lv" sz="2000" b="1" u="sng">
                <a:solidFill>
                  <a:schemeClr val="lt2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ej.uz/binārie</a:t>
            </a:r>
            <a:endParaRPr sz="2000" b="1">
              <a:solidFill>
                <a:schemeClr val="lt2"/>
              </a:solidFill>
            </a:endParaRPr>
          </a:p>
          <a:p>
            <a:pPr marL="540000" lvl="0" indent="-37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000"/>
              <a:buChar char="➔"/>
            </a:pPr>
            <a:r>
              <a:rPr lang="lv" sz="2000"/>
              <a:t>Modelēšana no joniem -</a:t>
            </a:r>
            <a:r>
              <a:rPr lang="lv" sz="2000" b="1">
                <a:solidFill>
                  <a:schemeClr val="lt2"/>
                </a:solidFill>
              </a:rPr>
              <a:t> </a:t>
            </a:r>
            <a:r>
              <a:rPr lang="lv" sz="2000" b="1" u="sng">
                <a:solidFill>
                  <a:schemeClr val="lt2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ej.uz/savienojumu-modeļi</a:t>
            </a:r>
            <a:endParaRPr sz="2000" b="1">
              <a:solidFill>
                <a:schemeClr val="lt2"/>
              </a:solidFill>
            </a:endParaRPr>
          </a:p>
          <a:p>
            <a:pPr marL="540000" lvl="0" indent="-3700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lt2"/>
              </a:buClr>
              <a:buSzPts val="2000"/>
              <a:buChar char="➔"/>
            </a:pPr>
            <a:r>
              <a:rPr lang="lv" sz="2000"/>
              <a:t>Ogļūdeņražu modelēšana - </a:t>
            </a:r>
            <a:r>
              <a:rPr lang="lv" sz="2000" b="1" u="sng">
                <a:solidFill>
                  <a:schemeClr val="lt2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ej.uz/ogļūdeņraži</a:t>
            </a:r>
            <a:endParaRPr sz="2000" b="1"/>
          </a:p>
        </p:txBody>
      </p:sp>
      <p:pic>
        <p:nvPicPr>
          <p:cNvPr id="99" name="Google Shape;99;p18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8581624" y="4359975"/>
            <a:ext cx="480400" cy="65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 sz="3600" b="1"/>
              <a:t>Modeļi</a:t>
            </a:r>
            <a:endParaRPr sz="3600" b="1"/>
          </a:p>
        </p:txBody>
      </p:sp>
      <p:sp>
        <p:nvSpPr>
          <p:cNvPr id="105" name="Google Shape;105;p19"/>
          <p:cNvSpPr txBox="1">
            <a:spLocks noGrp="1"/>
          </p:cNvSpPr>
          <p:nvPr>
            <p:ph type="body" idx="1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/>
              <a:t>Ķīmijā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lv" u="sng">
                <a:solidFill>
                  <a:schemeClr val="hlink"/>
                </a:solidFill>
                <a:hlinkClick r:id="rId3"/>
              </a:rPr>
              <a:t>FOTO</a:t>
            </a:r>
            <a:endParaRPr/>
          </a:p>
        </p:txBody>
      </p:sp>
      <p:pic>
        <p:nvPicPr>
          <p:cNvPr id="106" name="Google Shape;10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581624" y="4359975"/>
            <a:ext cx="480400" cy="650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74225" y="310150"/>
            <a:ext cx="6397450" cy="452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 sz="3600" b="1"/>
              <a:t>Modeļi</a:t>
            </a:r>
            <a:endParaRPr sz="3600" b="1"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1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/>
              <a:t>Bioloģijā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lv"/>
              <a:t> </a:t>
            </a:r>
            <a:r>
              <a:rPr lang="lv" u="sng">
                <a:solidFill>
                  <a:schemeClr val="hlink"/>
                </a:solidFill>
                <a:hlinkClick r:id="rId3"/>
              </a:rPr>
              <a:t>FOTO</a:t>
            </a:r>
            <a:endParaRPr/>
          </a:p>
        </p:txBody>
      </p:sp>
      <p:pic>
        <p:nvPicPr>
          <p:cNvPr id="114" name="Google Shape;11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581624" y="4359975"/>
            <a:ext cx="480400" cy="650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56148" y="404250"/>
            <a:ext cx="3202950" cy="427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113175" y="404250"/>
            <a:ext cx="3202950" cy="427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1"/>
          <p:cNvSpPr txBox="1">
            <a:spLocks noGrp="1"/>
          </p:cNvSpPr>
          <p:nvPr>
            <p:ph type="title"/>
          </p:nvPr>
        </p:nvSpPr>
        <p:spPr>
          <a:xfrm>
            <a:off x="311700" y="480800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 sz="3600" b="1">
                <a:solidFill>
                  <a:schemeClr val="dk2"/>
                </a:solidFill>
              </a:rPr>
              <a:t>Daži labumi internetplašumos</a:t>
            </a:r>
            <a:endParaRPr sz="3600" b="1">
              <a:solidFill>
                <a:schemeClr val="dk2"/>
              </a:solidFill>
            </a:endParaRPr>
          </a:p>
        </p:txBody>
      </p:sp>
      <p:sp>
        <p:nvSpPr>
          <p:cNvPr id="122" name="Google Shape;122;p21"/>
          <p:cNvSpPr txBox="1">
            <a:spLocks noGrp="1"/>
          </p:cNvSpPr>
          <p:nvPr>
            <p:ph type="body" idx="1"/>
          </p:nvPr>
        </p:nvSpPr>
        <p:spPr>
          <a:xfrm>
            <a:off x="311700" y="1681400"/>
            <a:ext cx="8520600" cy="288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Char char="➔"/>
            </a:pPr>
            <a:r>
              <a:rPr lang="lv" sz="2400" b="1"/>
              <a:t>Laboratorium Zinātnes Skola - </a:t>
            </a:r>
            <a:r>
              <a:rPr lang="lv" sz="2400" b="1" u="sng">
                <a:solidFill>
                  <a:schemeClr val="hlink"/>
                </a:solidFill>
                <a:hlinkClick r:id="rId3"/>
              </a:rPr>
              <a:t>ej.uz/zinatnes-skola</a:t>
            </a:r>
            <a:endParaRPr sz="2400" b="1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Char char="➔"/>
            </a:pPr>
            <a:r>
              <a:rPr lang="lv" sz="2400" b="1"/>
              <a:t>Jurijs Kirillovs - </a:t>
            </a:r>
            <a:r>
              <a:rPr lang="lv" sz="2400" b="1" u="sng">
                <a:solidFill>
                  <a:schemeClr val="hlink"/>
                </a:solidFill>
                <a:hlinkClick r:id="rId4"/>
              </a:rPr>
              <a:t>ej.uz/jurijs-kirillovs</a:t>
            </a:r>
            <a:endParaRPr sz="2400" b="1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Char char="➔"/>
            </a:pPr>
            <a:r>
              <a:rPr lang="lv" sz="2400" b="1"/>
              <a:t>Raidījumu cikls LTV7 - </a:t>
            </a:r>
            <a:r>
              <a:rPr lang="lv" sz="2400" b="1" u="sng">
                <a:solidFill>
                  <a:schemeClr val="hlink"/>
                </a:solidFill>
                <a:hlinkClick r:id="rId5"/>
              </a:rPr>
              <a:t>“Zinātnes noslēpumi”</a:t>
            </a:r>
            <a:endParaRPr sz="2400" b="1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Char char="➔"/>
            </a:pPr>
            <a:r>
              <a:rPr lang="lv" sz="2400" b="1"/>
              <a:t>Krustvārdu mīklas - </a:t>
            </a:r>
            <a:r>
              <a:rPr lang="lv" sz="2400" b="1" u="sng">
                <a:solidFill>
                  <a:schemeClr val="hlink"/>
                </a:solidFill>
                <a:hlinkClick r:id="rId6"/>
              </a:rPr>
              <a:t>ej.uz/kr-mīklas</a:t>
            </a:r>
            <a:endParaRPr sz="2400" b="1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3" name="Google Shape;123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581624" y="4359975"/>
            <a:ext cx="480400" cy="65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2"/>
          <p:cNvSpPr txBox="1">
            <a:spLocks noGrp="1"/>
          </p:cNvSpPr>
          <p:nvPr>
            <p:ph type="body" idx="1"/>
          </p:nvPr>
        </p:nvSpPr>
        <p:spPr>
          <a:xfrm>
            <a:off x="311700" y="1058225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lnSpcReduction="1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" sz="5600" b="1">
                <a:solidFill>
                  <a:schemeClr val="dk2"/>
                </a:solidFill>
                <a:latin typeface="Caveat"/>
                <a:ea typeface="Caveat"/>
                <a:cs typeface="Caveat"/>
                <a:sym typeface="Caveat"/>
              </a:rPr>
              <a:t>Vienmēr ej uz priekšu!</a:t>
            </a:r>
            <a:endParaRPr sz="5600" b="1">
              <a:solidFill>
                <a:schemeClr val="dk2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lv" sz="5600" b="1">
                <a:solidFill>
                  <a:schemeClr val="dk2"/>
                </a:solidFill>
                <a:latin typeface="Caveat"/>
                <a:ea typeface="Caveat"/>
                <a:cs typeface="Caveat"/>
                <a:sym typeface="Caveat"/>
              </a:rPr>
              <a:t>Atceries,</a:t>
            </a:r>
            <a:endParaRPr sz="5600" b="1">
              <a:solidFill>
                <a:schemeClr val="dk2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ctr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lv" sz="5600" b="1">
                <a:solidFill>
                  <a:schemeClr val="dk2"/>
                </a:solidFill>
                <a:latin typeface="Caveat"/>
                <a:ea typeface="Caveat"/>
                <a:cs typeface="Caveat"/>
                <a:sym typeface="Caveat"/>
              </a:rPr>
              <a:t>Tu vienmēr esi ceļā!</a:t>
            </a:r>
            <a:endParaRPr sz="5600" b="1">
              <a:solidFill>
                <a:schemeClr val="dk2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pic>
        <p:nvPicPr>
          <p:cNvPr id="129" name="Google Shape;12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31799" y="303125"/>
            <a:ext cx="480400" cy="65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>
            <a:spLocks noGrp="1"/>
          </p:cNvSpPr>
          <p:nvPr>
            <p:ph type="title"/>
          </p:nvPr>
        </p:nvSpPr>
        <p:spPr>
          <a:xfrm>
            <a:off x="311700" y="1409525"/>
            <a:ext cx="8460300" cy="186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v" u="sng">
                <a:solidFill>
                  <a:schemeClr val="hlink"/>
                </a:solidFill>
                <a:hlinkClick r:id="rId3"/>
              </a:rPr>
              <a:t>ej.uz/1-2-februaris</a:t>
            </a:r>
            <a:endParaRPr/>
          </a:p>
          <a:p>
            <a:pPr marL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v" u="sng">
                <a:solidFill>
                  <a:schemeClr val="hlink"/>
                </a:solidFill>
                <a:hlinkClick r:id="rId4"/>
              </a:rPr>
              <a:t>ej.uz/daba-simulatori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perback">
  <a:themeElements>
    <a:clrScheme name="Paperback">
      <a:dk1>
        <a:srgbClr val="000000"/>
      </a:dk1>
      <a:lt1>
        <a:srgbClr val="FFFFFF"/>
      </a:lt1>
      <a:dk2>
        <a:srgbClr val="00695C"/>
      </a:dk2>
      <a:lt2>
        <a:srgbClr val="26A69A"/>
      </a:lt2>
      <a:accent1>
        <a:srgbClr val="FFFBF0"/>
      </a:accent1>
      <a:accent2>
        <a:srgbClr val="B7B7B7"/>
      </a:accent2>
      <a:accent3>
        <a:srgbClr val="FB8C00"/>
      </a:accent3>
      <a:accent4>
        <a:srgbClr val="80CBC4"/>
      </a:accent4>
      <a:accent5>
        <a:srgbClr val="AF4345"/>
      </a:accent5>
      <a:accent6>
        <a:srgbClr val="F58F8F"/>
      </a:accent6>
      <a:hlink>
        <a:srgbClr val="AF4345"/>
      </a:hlink>
      <a:folHlink>
        <a:srgbClr val="AF434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</Words>
  <Application>Microsoft Office PowerPoint</Application>
  <PresentationFormat>On-screen Show (16:9)</PresentationFormat>
  <Paragraphs>66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Caveat</vt:lpstr>
      <vt:lpstr>Old Standard TT</vt:lpstr>
      <vt:lpstr>Paperback</vt:lpstr>
      <vt:lpstr>Konference Preiļu novada pedagogiem “Zināt, domāt, prast – diferenciācijas, individualizācijas, personalizācijas īstenošana mācību procesā”</vt:lpstr>
      <vt:lpstr>…</vt:lpstr>
      <vt:lpstr>Mācības ārpus ierastās vides mācību ekskursijas</vt:lpstr>
      <vt:lpstr>Radošums, sadarbība, interaktivitāte</vt:lpstr>
      <vt:lpstr>Interaktīvas - simulāciju spēles</vt:lpstr>
      <vt:lpstr>Interaktīvas - simulāciju spēles ķīmijā</vt:lpstr>
      <vt:lpstr>Modeļi</vt:lpstr>
      <vt:lpstr>Modeļi</vt:lpstr>
      <vt:lpstr>Daži labumi internetplašumos</vt:lpstr>
      <vt:lpstr>PowerPoint Presentation</vt:lpstr>
      <vt:lpstr>ej.uz/1-2-februaris ej.uz/daba-simulatori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Konference Preiļu novada pedagogiem “Zināt, domāt, prast – diferenciācijas, individualizācijas, personalizācijas īstenošana mācību procesā”</dc:title>
  <dc:creator>Marite Lisova</dc:creator>
  <cp:lastModifiedBy>Marite Lisova</cp:lastModifiedBy>
  <cp:revision>2</cp:revision>
  <dcterms:modified xsi:type="dcterms:W3CDTF">2024-03-12T10:45:38Z</dcterms:modified>
</cp:coreProperties>
</file>