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4" r:id="rId2"/>
    <p:sldId id="257" r:id="rId3"/>
    <p:sldId id="265" r:id="rId4"/>
    <p:sldId id="258" r:id="rId5"/>
    <p:sldId id="259" r:id="rId6"/>
    <p:sldId id="262" r:id="rId7"/>
    <p:sldId id="268" r:id="rId8"/>
    <p:sldId id="269" r:id="rId9"/>
    <p:sldId id="270" r:id="rId10"/>
    <p:sldId id="271" r:id="rId11"/>
    <p:sldId id="272" r:id="rId12"/>
    <p:sldId id="263" r:id="rId13"/>
    <p:sldId id="267"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Vidējs stils 2 - izcēlum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Virsraksta slaids">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lv-LV" smtClean="0"/>
              <a:t>Rediģēt šablona virsraksta stilu</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v-LV" smtClean="0"/>
              <a:t>Rediģēt šablona apakšvirsraksta stilu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Virsraksts un paraksts">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lv-LV" smtClean="0"/>
              <a:t>Rediģēt šablona virsraksta stilu</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v-LV" smtClean="0"/>
              <a:t>Rediģēt šablona teksta stilus</a:t>
            </a:r>
          </a:p>
        </p:txBody>
      </p:sp>
      <p:sp>
        <p:nvSpPr>
          <p:cNvPr id="4" name="Date Placeholder 3"/>
          <p:cNvSpPr>
            <a:spLocks noGrp="1"/>
          </p:cNvSpPr>
          <p:nvPr>
            <p:ph type="dt" sz="half" idx="10"/>
          </p:nvPr>
        </p:nvSpPr>
        <p:spPr/>
        <p:txBody>
          <a:bodyPr/>
          <a:lstStyle/>
          <a:p>
            <a:fld id="{B61BEF0D-F0BB-DE4B-95CE-6DB70DBA9567}" type="datetimeFigureOut">
              <a:rPr lang="en-US" dirty="0"/>
              <a:pPr/>
              <a:t>10/4/2022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āts ar parakstu">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lv-LV" smtClean="0"/>
              <a:t>Rediģēt šablona virsraksta stilu</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lv-LV" smtClean="0"/>
              <a:t>Rediģēt šablona teksta stilus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v-LV" smtClean="0"/>
              <a:t>Rediģēt šablona teksta stilus</a:t>
            </a:r>
          </a:p>
        </p:txBody>
      </p:sp>
      <p:sp>
        <p:nvSpPr>
          <p:cNvPr id="4" name="Date Placeholder 3"/>
          <p:cNvSpPr>
            <a:spLocks noGrp="1"/>
          </p:cNvSpPr>
          <p:nvPr>
            <p:ph type="dt" sz="half" idx="10"/>
          </p:nvPr>
        </p:nvSpPr>
        <p:spPr/>
        <p:txBody>
          <a:bodyPr/>
          <a:lstStyle/>
          <a:p>
            <a:fld id="{B61BEF0D-F0BB-DE4B-95CE-6DB70DBA9567}" type="datetimeFigureOut">
              <a:rPr lang="en-US" dirty="0"/>
              <a:pPr/>
              <a:t>10/4/2022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Vizītkart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lv-LV" smtClean="0"/>
              <a:t>Rediģēt šablona virsraksta stilu</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v-LV" smtClean="0"/>
              <a:t>Rediģēt šablona teksta stilus</a:t>
            </a:r>
          </a:p>
        </p:txBody>
      </p:sp>
      <p:sp>
        <p:nvSpPr>
          <p:cNvPr id="4" name="Date Placeholder 3"/>
          <p:cNvSpPr>
            <a:spLocks noGrp="1"/>
          </p:cNvSpPr>
          <p:nvPr>
            <p:ph type="dt" sz="half" idx="10"/>
          </p:nvPr>
        </p:nvSpPr>
        <p:spPr/>
        <p:txBody>
          <a:bodyPr/>
          <a:lstStyle/>
          <a:p>
            <a:fld id="{B61BEF0D-F0BB-DE4B-95CE-6DB70DBA9567}" type="datetimeFigureOut">
              <a:rPr lang="en-US" dirty="0"/>
              <a:pPr/>
              <a:t>10/4/2022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ēt vizītkarti">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lv-LV" smtClean="0"/>
              <a:t>Rediģēt šablona virsraksta stilu</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lv-LV" smtClean="0"/>
              <a:t>Rediģēt šablona teksta stilus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v-LV" smtClean="0"/>
              <a:t>Rediģēt šablona teksta stilus</a:t>
            </a:r>
          </a:p>
        </p:txBody>
      </p:sp>
      <p:sp>
        <p:nvSpPr>
          <p:cNvPr id="4" name="Date Placeholder 3"/>
          <p:cNvSpPr>
            <a:spLocks noGrp="1"/>
          </p:cNvSpPr>
          <p:nvPr>
            <p:ph type="dt" sz="half" idx="10"/>
          </p:nvPr>
        </p:nvSpPr>
        <p:spPr/>
        <p:txBody>
          <a:bodyPr/>
          <a:lstStyle/>
          <a:p>
            <a:fld id="{B61BEF0D-F0BB-DE4B-95CE-6DB70DBA9567}" type="datetimeFigureOut">
              <a:rPr lang="en-US" dirty="0"/>
              <a:pPr/>
              <a:t>10/4/2022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atiess vai aplams">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lv-LV" smtClean="0"/>
              <a:t>Rediģēt šablona virsraksta stilu</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lv-LV" smtClean="0"/>
              <a:t>Rediģēt šablona teksta stilus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v-LV" smtClean="0"/>
              <a:t>Rediģēt šablona teksta stilus</a:t>
            </a:r>
          </a:p>
        </p:txBody>
      </p:sp>
      <p:sp>
        <p:nvSpPr>
          <p:cNvPr id="4" name="Date Placeholder 3"/>
          <p:cNvSpPr>
            <a:spLocks noGrp="1"/>
          </p:cNvSpPr>
          <p:nvPr>
            <p:ph type="dt" sz="half" idx="10"/>
          </p:nvPr>
        </p:nvSpPr>
        <p:spPr/>
        <p:txBody>
          <a:bodyPr/>
          <a:lstStyle/>
          <a:p>
            <a:fld id="{B61BEF0D-F0BB-DE4B-95CE-6DB70DBA9567}" type="datetimeFigureOut">
              <a:rPr lang="en-US" dirty="0"/>
              <a:pPr/>
              <a:t>10/4/2022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mtClean="0"/>
              <a:t>Rediģēt šablona virsraksta stilu</a:t>
            </a:r>
            <a:endParaRPr lang="en-US" dirty="0"/>
          </a:p>
        </p:txBody>
      </p:sp>
      <p:sp>
        <p:nvSpPr>
          <p:cNvPr id="3" name="Vertical Text Placeholder 2"/>
          <p:cNvSpPr>
            <a:spLocks noGrp="1"/>
          </p:cNvSpPr>
          <p:nvPr>
            <p:ph type="body" orient="vert" idx="1"/>
          </p:nvPr>
        </p:nvSpPr>
        <p:spPr/>
        <p:txBody>
          <a:bodyPr vert="eaVert"/>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10/4/2022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lv-LV" smtClean="0"/>
              <a:t>Rediģēt šablona virsraksta stilu</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lv-LV" smtClean="0"/>
              <a:t>Rediģēt šablona virsraksta stilu</a:t>
            </a:r>
            <a:endParaRPr lang="en-US" dirty="0"/>
          </a:p>
        </p:txBody>
      </p:sp>
      <p:sp>
        <p:nvSpPr>
          <p:cNvPr id="3" name="Content Placeholder 2"/>
          <p:cNvSpPr>
            <a:spLocks noGrp="1"/>
          </p:cNvSpPr>
          <p:nvPr>
            <p:ph idx="1"/>
          </p:nvPr>
        </p:nvSpPr>
        <p:spPr/>
        <p:txBody>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lv-LV" smtClean="0"/>
              <a:t>Rediģēt šablona virsraksta stilu</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v-LV" smtClean="0"/>
              <a:t>Rediģēt šablona teksta stilus</a:t>
            </a:r>
          </a:p>
        </p:txBody>
      </p:sp>
      <p:sp>
        <p:nvSpPr>
          <p:cNvPr id="4" name="Date Placeholder 3"/>
          <p:cNvSpPr>
            <a:spLocks noGrp="1"/>
          </p:cNvSpPr>
          <p:nvPr>
            <p:ph type="dt" sz="half" idx="10"/>
          </p:nvPr>
        </p:nvSpPr>
        <p:spPr/>
        <p:txBody>
          <a:bodyPr/>
          <a:lstStyle/>
          <a:p>
            <a:fld id="{B61BEF0D-F0BB-DE4B-95CE-6DB70DBA9567}" type="datetimeFigureOut">
              <a:rPr lang="en-US" dirty="0"/>
              <a:pPr/>
              <a:t>10/4/2022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mtClean="0"/>
              <a:t>Rediģēt šablona virsraksta stilu</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10/4/2022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lv-LV" smtClean="0"/>
              <a:t>Rediģēt šablona virsraksta stilu</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smtClean="0"/>
              <a:t>Rediģēt šablona teksta stilus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smtClean="0"/>
              <a:t>Rediģēt šablona teksta stilus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lv-LV" smtClean="0"/>
              <a:t>Rediģēt šablona virsraksta stilu</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lv-LV" smtClean="0"/>
              <a:t>Rediģēt šablona virsraksta stilu</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lv-LV" smtClean="0"/>
              <a:t>Rediģēt šablona teksta stilus</a:t>
            </a:r>
          </a:p>
        </p:txBody>
      </p:sp>
      <p:sp>
        <p:nvSpPr>
          <p:cNvPr id="5" name="Date Placeholder 4"/>
          <p:cNvSpPr>
            <a:spLocks noGrp="1"/>
          </p:cNvSpPr>
          <p:nvPr>
            <p:ph type="dt" sz="half" idx="10"/>
          </p:nvPr>
        </p:nvSpPr>
        <p:spPr/>
        <p:txBody>
          <a:bodyPr/>
          <a:lstStyle/>
          <a:p>
            <a:fld id="{42A54C80-263E-416B-A8E0-580EDEADCBDC}" type="datetimeFigureOut">
              <a:rPr lang="en-US" dirty="0"/>
              <a:t>10/4/2022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lv-LV" smtClean="0"/>
              <a:t>Rediģēt šablona virsraksta stilu</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v-LV" smtClean="0"/>
              <a:t>Noklikšķiniet uz ikonas, lai pievienotu attēlu</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smtClean="0"/>
              <a:t>Rediģēt šablona teksta stilus</a:t>
            </a:r>
          </a:p>
        </p:txBody>
      </p:sp>
      <p:sp>
        <p:nvSpPr>
          <p:cNvPr id="5" name="Date Placeholder 4"/>
          <p:cNvSpPr>
            <a:spLocks noGrp="1"/>
          </p:cNvSpPr>
          <p:nvPr>
            <p:ph type="dt" sz="half" idx="10"/>
          </p:nvPr>
        </p:nvSpPr>
        <p:spPr/>
        <p:txBody>
          <a:bodyPr/>
          <a:lstStyle/>
          <a:p>
            <a:fld id="{B61BEF0D-F0BB-DE4B-95CE-6DB70DBA9567}" type="datetimeFigureOut">
              <a:rPr lang="en-US" dirty="0"/>
              <a:pPr/>
              <a:t>10/4/2022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lv-LV" smtClean="0"/>
              <a:t>Rediģēt šablona virsraksta stilu</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10/4/2022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enioruuniversitate.lv/lv" TargetMode="External"/><Relationship Id="rId7" Type="http://schemas.openxmlformats.org/officeDocument/2006/relationships/hyperlink" Target="https://www.niid.lv/" TargetMode="External"/><Relationship Id="rId2" Type="http://schemas.openxmlformats.org/officeDocument/2006/relationships/hyperlink" Target="http://muzizglitiba.gov.lv/" TargetMode="External"/><Relationship Id="rId1" Type="http://schemas.openxmlformats.org/officeDocument/2006/relationships/slideLayout" Target="../slideLayouts/slideLayout2.xml"/><Relationship Id="rId6" Type="http://schemas.openxmlformats.org/officeDocument/2006/relationships/hyperlink" Target="https://www.erasmusplus.lv/" TargetMode="External"/><Relationship Id="rId5" Type="http://schemas.openxmlformats.org/officeDocument/2006/relationships/hyperlink" Target="https://www.mmu.lv/Lapas/sakums.aspx" TargetMode="External"/><Relationship Id="rId4" Type="http://schemas.openxmlformats.org/officeDocument/2006/relationships/hyperlink" Target="https://epale.ec.europa.eu/lv"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mailto:solvita.kibere@preili.lv"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162178" y="1408088"/>
            <a:ext cx="9548492" cy="3305578"/>
          </a:xfrm>
        </p:spPr>
        <p:txBody>
          <a:bodyPr>
            <a:noAutofit/>
          </a:bodyPr>
          <a:lstStyle/>
          <a:p>
            <a:pPr algn="r"/>
            <a:r>
              <a:rPr lang="lv-LV" sz="6000" dirty="0" smtClean="0">
                <a:latin typeface="Calibri" panose="020F0502020204030204" pitchFamily="34" charset="0"/>
                <a:cs typeface="Calibri" panose="020F0502020204030204" pitchFamily="34" charset="0"/>
              </a:rPr>
              <a:t>MŪŽU DZĪVO , MŪŽU MĀCIES!</a:t>
            </a:r>
            <a:endParaRPr lang="lv-LV" sz="6000" dirty="0">
              <a:latin typeface="Calibri" panose="020F0502020204030204" pitchFamily="34" charset="0"/>
              <a:cs typeface="Calibri" panose="020F0502020204030204" pitchFamily="34" charset="0"/>
            </a:endParaRPr>
          </a:p>
        </p:txBody>
      </p:sp>
      <p:sp>
        <p:nvSpPr>
          <p:cNvPr id="3" name="Satura vietturis 2"/>
          <p:cNvSpPr>
            <a:spLocks noGrp="1"/>
          </p:cNvSpPr>
          <p:nvPr>
            <p:ph idx="1"/>
          </p:nvPr>
        </p:nvSpPr>
        <p:spPr>
          <a:xfrm>
            <a:off x="4412207" y="4826516"/>
            <a:ext cx="5993922" cy="1844741"/>
          </a:xfrm>
        </p:spPr>
        <p:txBody>
          <a:bodyPr>
            <a:normAutofit/>
          </a:bodyPr>
          <a:lstStyle/>
          <a:p>
            <a:pPr marL="0" indent="0" algn="r">
              <a:buNone/>
            </a:pPr>
            <a:r>
              <a:rPr lang="lv-LV" dirty="0" smtClean="0"/>
              <a:t>PREIĻU NOVADA IZGLĪTĪBAS PĀRVALDE</a:t>
            </a:r>
          </a:p>
          <a:p>
            <a:pPr marL="0" indent="0" algn="r">
              <a:buNone/>
            </a:pPr>
            <a:r>
              <a:rPr lang="lv-LV" sz="2000" b="1" dirty="0" smtClean="0"/>
              <a:t>Solvita </a:t>
            </a:r>
            <a:r>
              <a:rPr lang="lv-LV" sz="2000" b="1" dirty="0" err="1" smtClean="0"/>
              <a:t>Ķibere</a:t>
            </a:r>
            <a:r>
              <a:rPr lang="lv-LV" sz="2000" b="1" dirty="0" smtClean="0"/>
              <a:t> </a:t>
            </a:r>
          </a:p>
          <a:p>
            <a:pPr marL="0" indent="0" algn="r">
              <a:buNone/>
            </a:pPr>
            <a:r>
              <a:rPr lang="en-GB" dirty="0" err="1" smtClean="0"/>
              <a:t>Izglītības</a:t>
            </a:r>
            <a:r>
              <a:rPr lang="en-GB" dirty="0" smtClean="0"/>
              <a:t> </a:t>
            </a:r>
            <a:r>
              <a:rPr lang="en-GB" dirty="0" err="1"/>
              <a:t>darba</a:t>
            </a:r>
            <a:r>
              <a:rPr lang="en-GB" dirty="0"/>
              <a:t> </a:t>
            </a:r>
            <a:r>
              <a:rPr lang="en-GB" dirty="0" err="1"/>
              <a:t>speciālists</a:t>
            </a:r>
            <a:r>
              <a:rPr lang="en-GB" dirty="0"/>
              <a:t>- </a:t>
            </a:r>
            <a:r>
              <a:rPr lang="en-GB" dirty="0" err="1"/>
              <a:t>pieaugušo</a:t>
            </a:r>
            <a:r>
              <a:rPr lang="en-GB" dirty="0"/>
              <a:t>, </a:t>
            </a:r>
            <a:r>
              <a:rPr lang="en-GB" dirty="0" err="1"/>
              <a:t>karjeras</a:t>
            </a:r>
            <a:r>
              <a:rPr lang="en-GB" dirty="0"/>
              <a:t> un </a:t>
            </a:r>
            <a:r>
              <a:rPr lang="en-GB" dirty="0" err="1"/>
              <a:t>neformālās</a:t>
            </a:r>
            <a:r>
              <a:rPr lang="en-GB" dirty="0"/>
              <a:t> </a:t>
            </a:r>
            <a:r>
              <a:rPr lang="en-GB" dirty="0" err="1"/>
              <a:t>izglītības</a:t>
            </a:r>
            <a:r>
              <a:rPr lang="en-GB" dirty="0"/>
              <a:t> specialists</a:t>
            </a:r>
            <a:endParaRPr lang="lv-LV" dirty="0"/>
          </a:p>
          <a:p>
            <a:pPr algn="r"/>
            <a:endParaRPr lang="lv-LV" dirty="0"/>
          </a:p>
        </p:txBody>
      </p:sp>
    </p:spTree>
    <p:extLst>
      <p:ext uri="{BB962C8B-B14F-4D97-AF65-F5344CB8AC3E}">
        <p14:creationId xmlns:p14="http://schemas.microsoft.com/office/powerpoint/2010/main" val="23400112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677334" y="133081"/>
            <a:ext cx="8596668" cy="1320800"/>
          </a:xfrm>
        </p:spPr>
        <p:txBody>
          <a:bodyPr/>
          <a:lstStyle/>
          <a:p>
            <a:pPr algn="ctr"/>
            <a:r>
              <a:rPr lang="lv-LV" dirty="0" smtClean="0"/>
              <a:t>Profesijas.</a:t>
            </a:r>
            <a:endParaRPr lang="lv-LV" dirty="0"/>
          </a:p>
        </p:txBody>
      </p:sp>
      <p:sp>
        <p:nvSpPr>
          <p:cNvPr id="5" name="Satura vietturis 4"/>
          <p:cNvSpPr>
            <a:spLocks noGrp="1"/>
          </p:cNvSpPr>
          <p:nvPr>
            <p:ph idx="1"/>
          </p:nvPr>
        </p:nvSpPr>
        <p:spPr>
          <a:xfrm>
            <a:off x="677334" y="656824"/>
            <a:ext cx="8956063" cy="5344732"/>
          </a:xfrm>
        </p:spPr>
        <p:txBody>
          <a:bodyPr>
            <a:normAutofit fontScale="25000" lnSpcReduction="20000"/>
          </a:bodyPr>
          <a:lstStyle/>
          <a:p>
            <a:r>
              <a:rPr lang="lv-LV" sz="6400" dirty="0" smtClean="0"/>
              <a:t>Laika gaitā profesijas mainās. Vai  variet nosaukt izmirušās profesijas?</a:t>
            </a:r>
            <a:endParaRPr lang="lv-LV" sz="6400" dirty="0"/>
          </a:p>
          <a:p>
            <a:pPr marL="0" indent="0">
              <a:buNone/>
            </a:pPr>
            <a:r>
              <a:rPr lang="lv-LV" sz="6400" b="1" dirty="0"/>
              <a:t>Jaunākajos pētījumos pēc Lielbritānijas valdības pasūtījuma „</a:t>
            </a:r>
            <a:r>
              <a:rPr lang="lv-LV" sz="6400" b="1" dirty="0" err="1"/>
              <a:t>Fast</a:t>
            </a:r>
            <a:r>
              <a:rPr lang="lv-LV" sz="6400" b="1" dirty="0"/>
              <a:t> </a:t>
            </a:r>
            <a:r>
              <a:rPr lang="lv-LV" sz="6400" b="1" dirty="0" err="1"/>
              <a:t>Future</a:t>
            </a:r>
            <a:r>
              <a:rPr lang="lv-LV" sz="6400" b="1" dirty="0"/>
              <a:t>”, ir izvirzīta prognoze pasaules darba tirgus attīstības tendencēm līdz 2030.gadam. </a:t>
            </a:r>
            <a:endParaRPr lang="lv-LV" sz="6400" dirty="0"/>
          </a:p>
          <a:p>
            <a:pPr marL="0" indent="0">
              <a:buNone/>
            </a:pPr>
            <a:r>
              <a:rPr lang="lv-LV" sz="6400" dirty="0"/>
              <a:t>Pieprasītākās profesijas būs: </a:t>
            </a:r>
          </a:p>
          <a:p>
            <a:r>
              <a:rPr lang="lv-LV" sz="6400" dirty="0"/>
              <a:t>•mākslīgo orgānu tehniķis, </a:t>
            </a:r>
          </a:p>
          <a:p>
            <a:r>
              <a:rPr lang="lv-LV" sz="6400" dirty="0"/>
              <a:t>•</a:t>
            </a:r>
            <a:r>
              <a:rPr lang="lv-LV" sz="6400" dirty="0" err="1"/>
              <a:t>nanomediķis</a:t>
            </a:r>
            <a:r>
              <a:rPr lang="lv-LV" sz="6400" dirty="0"/>
              <a:t>, </a:t>
            </a:r>
          </a:p>
          <a:p>
            <a:r>
              <a:rPr lang="lv-LV" sz="6400" dirty="0"/>
              <a:t>•ģenētiski modificētās pārtikas lauksaimnieks – farmaceits, </a:t>
            </a:r>
          </a:p>
          <a:p>
            <a:r>
              <a:rPr lang="lv-LV" sz="6400" dirty="0"/>
              <a:t>•pensionāru labklājības koordinators, </a:t>
            </a:r>
          </a:p>
          <a:p>
            <a:r>
              <a:rPr lang="lv-LV" sz="6400" dirty="0"/>
              <a:t>•atmiņas ķirurgs, </a:t>
            </a:r>
          </a:p>
          <a:p>
            <a:r>
              <a:rPr lang="lv-LV" sz="6400" dirty="0"/>
              <a:t>•kosmiskais pilots, </a:t>
            </a:r>
          </a:p>
          <a:p>
            <a:r>
              <a:rPr lang="lv-LV" sz="6400" dirty="0" smtClean="0"/>
              <a:t>•</a:t>
            </a:r>
            <a:r>
              <a:rPr lang="lv-LV" sz="6400" dirty="0"/>
              <a:t>vertikālais lauksaimnieks, </a:t>
            </a:r>
          </a:p>
          <a:p>
            <a:r>
              <a:rPr lang="lv-LV" sz="6400" dirty="0"/>
              <a:t>•klimata vadības speciālists, </a:t>
            </a:r>
          </a:p>
          <a:p>
            <a:r>
              <a:rPr lang="lv-LV" sz="6400" dirty="0"/>
              <a:t>•laika apstākļu policists, </a:t>
            </a:r>
          </a:p>
          <a:p>
            <a:r>
              <a:rPr lang="lv-LV" sz="6400" dirty="0"/>
              <a:t>•virtuālais jurists, </a:t>
            </a:r>
          </a:p>
          <a:p>
            <a:r>
              <a:rPr lang="lv-LV" sz="6400" dirty="0"/>
              <a:t>•jaunās paaudzes mašīnu konstruktors, </a:t>
            </a:r>
          </a:p>
          <a:p>
            <a:r>
              <a:rPr lang="lv-LV" sz="6400" dirty="0"/>
              <a:t>•informācijas iznīcinātājs, </a:t>
            </a:r>
          </a:p>
          <a:p>
            <a:r>
              <a:rPr lang="lv-LV" sz="6400" dirty="0"/>
              <a:t>•sociālo tīklu darbinieks, </a:t>
            </a:r>
          </a:p>
          <a:p>
            <a:r>
              <a:rPr lang="lv-LV" sz="6400" dirty="0"/>
              <a:t>•individuālā zīmola veidotājs. </a:t>
            </a:r>
          </a:p>
          <a:p>
            <a:endParaRPr lang="lv-LV" dirty="0"/>
          </a:p>
        </p:txBody>
      </p:sp>
    </p:spTree>
    <p:extLst>
      <p:ext uri="{BB962C8B-B14F-4D97-AF65-F5344CB8AC3E}">
        <p14:creationId xmlns:p14="http://schemas.microsoft.com/office/powerpoint/2010/main" val="809487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677334" y="372940"/>
            <a:ext cx="8994700" cy="729803"/>
          </a:xfrm>
        </p:spPr>
        <p:txBody>
          <a:bodyPr>
            <a:noAutofit/>
          </a:bodyPr>
          <a:lstStyle/>
          <a:p>
            <a:pPr algn="ctr"/>
            <a:r>
              <a:rPr lang="lv-LV" sz="2800" i="1" dirty="0" smtClean="0"/>
              <a:t>Kādas </a:t>
            </a:r>
            <a:r>
              <a:rPr lang="lv-LV" sz="2800" i="1" dirty="0"/>
              <a:t>prasmes ir nepieciešamas mūsdienu darba tirgū? </a:t>
            </a:r>
            <a:endParaRPr lang="lv-LV" sz="2800" dirty="0"/>
          </a:p>
        </p:txBody>
      </p:sp>
      <p:sp>
        <p:nvSpPr>
          <p:cNvPr id="3" name="Satura vietturis 2"/>
          <p:cNvSpPr>
            <a:spLocks noGrp="1"/>
          </p:cNvSpPr>
          <p:nvPr>
            <p:ph idx="1"/>
          </p:nvPr>
        </p:nvSpPr>
        <p:spPr/>
        <p:txBody>
          <a:bodyPr>
            <a:normAutofit/>
          </a:bodyPr>
          <a:lstStyle/>
          <a:p>
            <a:endParaRPr lang="lv-LV" dirty="0"/>
          </a:p>
          <a:p>
            <a:endParaRPr lang="lv-LV" dirty="0"/>
          </a:p>
        </p:txBody>
      </p:sp>
      <p:graphicFrame>
        <p:nvGraphicFramePr>
          <p:cNvPr id="4" name="Tabula 3"/>
          <p:cNvGraphicFramePr>
            <a:graphicFrameLocks noGrp="1"/>
          </p:cNvGraphicFramePr>
          <p:nvPr>
            <p:extLst>
              <p:ext uri="{D42A27DB-BD31-4B8C-83A1-F6EECF244321}">
                <p14:modId xmlns:p14="http://schemas.microsoft.com/office/powerpoint/2010/main" val="3055173986"/>
              </p:ext>
            </p:extLst>
          </p:nvPr>
        </p:nvGraphicFramePr>
        <p:xfrm>
          <a:off x="965916" y="1336341"/>
          <a:ext cx="9659154" cy="5303520"/>
        </p:xfrm>
        <a:graphic>
          <a:graphicData uri="http://schemas.openxmlformats.org/drawingml/2006/table">
            <a:tbl>
              <a:tblPr firstRow="1" bandRow="1">
                <a:tableStyleId>{5C22544A-7EE6-4342-B048-85BDC9FD1C3A}</a:tableStyleId>
              </a:tblPr>
              <a:tblGrid>
                <a:gridCol w="2882200"/>
                <a:gridCol w="2882200"/>
                <a:gridCol w="3894754"/>
              </a:tblGrid>
              <a:tr h="370840">
                <a:tc>
                  <a:txBody>
                    <a:bodyPr/>
                    <a:lstStyle/>
                    <a:p>
                      <a:r>
                        <a:rPr lang="lv-LV" b="1" dirty="0" smtClean="0"/>
                        <a:t>Vispārējās prasmes </a:t>
                      </a:r>
                    </a:p>
                    <a:p>
                      <a:endParaRPr lang="lv-LV" dirty="0" smtClean="0"/>
                    </a:p>
                    <a:p>
                      <a:r>
                        <a:rPr lang="lv-LV" dirty="0" smtClean="0"/>
                        <a:t>•Laika plānošana </a:t>
                      </a:r>
                    </a:p>
                    <a:p>
                      <a:r>
                        <a:rPr lang="lv-LV" dirty="0" smtClean="0"/>
                        <a:t>•Komandas darba prasmes </a:t>
                      </a:r>
                    </a:p>
                    <a:p>
                      <a:r>
                        <a:rPr lang="lv-LV" dirty="0" smtClean="0"/>
                        <a:t>•Prezentēšanas prasmes </a:t>
                      </a:r>
                    </a:p>
                    <a:p>
                      <a:r>
                        <a:rPr lang="lv-LV" dirty="0" smtClean="0"/>
                        <a:t>•Prasmes mācīties </a:t>
                      </a:r>
                    </a:p>
                    <a:p>
                      <a:r>
                        <a:rPr lang="lv-LV" dirty="0" smtClean="0"/>
                        <a:t>•IT prasmes </a:t>
                      </a:r>
                    </a:p>
                    <a:p>
                      <a:r>
                        <a:rPr lang="lv-LV" dirty="0" smtClean="0"/>
                        <a:t>•Lēmumu pieņemšana </a:t>
                      </a:r>
                    </a:p>
                    <a:p>
                      <a:r>
                        <a:rPr lang="lv-LV" dirty="0" smtClean="0"/>
                        <a:t>•Problēmu risināšana </a:t>
                      </a:r>
                    </a:p>
                    <a:p>
                      <a:r>
                        <a:rPr lang="lv-LV" dirty="0" smtClean="0"/>
                        <a:t>•Kritiskā domāšana </a:t>
                      </a:r>
                    </a:p>
                    <a:p>
                      <a:r>
                        <a:rPr lang="lv-LV" dirty="0" smtClean="0"/>
                        <a:t>•Svešvalodu zināšanas </a:t>
                      </a:r>
                    </a:p>
                    <a:p>
                      <a:r>
                        <a:rPr lang="lv-LV" dirty="0" smtClean="0"/>
                        <a:t>•Komunikācijas prasmes </a:t>
                      </a:r>
                    </a:p>
                    <a:p>
                      <a:endParaRPr lang="lv-LV" dirty="0"/>
                    </a:p>
                  </a:txBody>
                  <a:tcPr/>
                </a:tc>
                <a:tc>
                  <a:txBody>
                    <a:bodyPr/>
                    <a:lstStyle/>
                    <a:p>
                      <a:r>
                        <a:rPr lang="lv-LV" sz="1800" b="1" i="0" u="none" strike="noStrike" kern="1200" baseline="0" dirty="0" smtClean="0">
                          <a:solidFill>
                            <a:schemeClr val="lt1"/>
                          </a:solidFill>
                          <a:latin typeface="+mn-lt"/>
                          <a:ea typeface="+mn-ea"/>
                          <a:cs typeface="+mn-cs"/>
                        </a:rPr>
                        <a:t>Uzņēmējdarbības prasmes </a:t>
                      </a:r>
                    </a:p>
                    <a:p>
                      <a:endParaRPr lang="lv-LV" sz="1800" b="0" i="0" u="none" strike="noStrike" kern="1200" baseline="0" dirty="0" smtClean="0">
                        <a:solidFill>
                          <a:schemeClr val="lt1"/>
                        </a:solidFill>
                        <a:latin typeface="+mn-lt"/>
                        <a:ea typeface="+mn-ea"/>
                        <a:cs typeface="+mn-cs"/>
                      </a:endParaRPr>
                    </a:p>
                    <a:p>
                      <a:r>
                        <a:rPr lang="lv-LV" sz="1800" b="0" i="0" u="none" strike="noStrike" kern="1200" baseline="0" dirty="0" smtClean="0">
                          <a:solidFill>
                            <a:schemeClr val="lt1"/>
                          </a:solidFill>
                          <a:latin typeface="+mn-lt"/>
                          <a:ea typeface="+mn-ea"/>
                          <a:cs typeface="+mn-cs"/>
                        </a:rPr>
                        <a:t>•Vadīšanas prasmes </a:t>
                      </a:r>
                    </a:p>
                    <a:p>
                      <a:r>
                        <a:rPr lang="lv-LV" sz="1800" b="0" i="0" u="none" strike="noStrike" kern="1200" baseline="0" dirty="0" smtClean="0">
                          <a:solidFill>
                            <a:schemeClr val="lt1"/>
                          </a:solidFill>
                          <a:latin typeface="+mn-lt"/>
                          <a:ea typeface="+mn-ea"/>
                          <a:cs typeface="+mn-cs"/>
                        </a:rPr>
                        <a:t>•Spēja pārliecināt, ietekmēt un «pārdot» savu ideju </a:t>
                      </a:r>
                    </a:p>
                    <a:p>
                      <a:r>
                        <a:rPr lang="lv-LV" sz="1800" b="0" i="0" u="none" strike="noStrike" kern="1200" baseline="0" dirty="0" smtClean="0">
                          <a:solidFill>
                            <a:schemeClr val="lt1"/>
                          </a:solidFill>
                          <a:latin typeface="+mn-lt"/>
                          <a:ea typeface="+mn-ea"/>
                          <a:cs typeface="+mn-cs"/>
                        </a:rPr>
                        <a:t>•Plānošanas un koordinēšanas prasmes </a:t>
                      </a:r>
                    </a:p>
                    <a:p>
                      <a:r>
                        <a:rPr lang="lv-LV" sz="1800" b="0" i="0" u="none" strike="noStrike" kern="1200" baseline="0" dirty="0" smtClean="0">
                          <a:solidFill>
                            <a:schemeClr val="lt1"/>
                          </a:solidFill>
                          <a:latin typeface="+mn-lt"/>
                          <a:ea typeface="+mn-ea"/>
                          <a:cs typeface="+mn-cs"/>
                        </a:rPr>
                        <a:t>•Spējas strādāt mainīgos apstākļos </a:t>
                      </a:r>
                    </a:p>
                    <a:p>
                      <a:r>
                        <a:rPr lang="lv-LV" sz="1800" b="0" i="0" u="none" strike="noStrike" kern="1200" baseline="0" dirty="0" smtClean="0">
                          <a:solidFill>
                            <a:schemeClr val="lt1"/>
                          </a:solidFill>
                          <a:latin typeface="+mn-lt"/>
                          <a:ea typeface="+mn-ea"/>
                          <a:cs typeface="+mn-cs"/>
                        </a:rPr>
                        <a:t>•Radošums </a:t>
                      </a:r>
                    </a:p>
                    <a:p>
                      <a:r>
                        <a:rPr lang="lv-LV" sz="1800" b="0" i="0" u="none" strike="noStrike" kern="1200" baseline="0" dirty="0" smtClean="0">
                          <a:solidFill>
                            <a:schemeClr val="lt1"/>
                          </a:solidFill>
                          <a:latin typeface="+mn-lt"/>
                          <a:ea typeface="+mn-ea"/>
                          <a:cs typeface="+mn-cs"/>
                        </a:rPr>
                        <a:t>•Spējas strādāt stresa apstākļos </a:t>
                      </a:r>
                    </a:p>
                    <a:p>
                      <a:r>
                        <a:rPr lang="lv-LV" sz="1800" b="0" i="0" u="none" strike="noStrike" kern="1200" baseline="0" dirty="0" smtClean="0">
                          <a:solidFill>
                            <a:schemeClr val="lt1"/>
                          </a:solidFill>
                          <a:latin typeface="+mn-lt"/>
                          <a:ea typeface="+mn-ea"/>
                          <a:cs typeface="+mn-cs"/>
                        </a:rPr>
                        <a:t>•Vēlme uzņemties risku </a:t>
                      </a:r>
                    </a:p>
                    <a:p>
                      <a:r>
                        <a:rPr lang="fi-FI" sz="1800" b="0" i="0" u="none" strike="noStrike" kern="1200" baseline="0" dirty="0" smtClean="0">
                          <a:solidFill>
                            <a:schemeClr val="lt1"/>
                          </a:solidFill>
                          <a:latin typeface="+mn-lt"/>
                          <a:ea typeface="+mn-ea"/>
                          <a:cs typeface="+mn-cs"/>
                        </a:rPr>
                        <a:t>•Prasmes veidot kontaktus un sadarboties </a:t>
                      </a:r>
                    </a:p>
                    <a:p>
                      <a:endParaRPr lang="lv-LV" dirty="0"/>
                    </a:p>
                  </a:txBody>
                  <a:tcPr/>
                </a:tc>
                <a:tc>
                  <a:txBody>
                    <a:bodyPr/>
                    <a:lstStyle/>
                    <a:p>
                      <a:r>
                        <a:rPr lang="lv-LV" sz="1800" b="1" i="0" u="none" strike="noStrike" kern="1200" baseline="0" dirty="0" smtClean="0">
                          <a:solidFill>
                            <a:schemeClr val="lt1"/>
                          </a:solidFill>
                          <a:latin typeface="+mn-lt"/>
                          <a:ea typeface="+mn-ea"/>
                          <a:cs typeface="+mn-cs"/>
                        </a:rPr>
                        <a:t>Karjeras vadības prasmes </a:t>
                      </a:r>
                    </a:p>
                    <a:p>
                      <a:endParaRPr lang="lv-LV" sz="1800" b="0" i="0" u="none" strike="noStrike" kern="1200" baseline="0" dirty="0" smtClean="0">
                        <a:solidFill>
                          <a:schemeClr val="lt1"/>
                        </a:solidFill>
                        <a:latin typeface="+mn-lt"/>
                        <a:ea typeface="+mn-ea"/>
                        <a:cs typeface="+mn-cs"/>
                      </a:endParaRPr>
                    </a:p>
                    <a:p>
                      <a:pPr marL="285750" indent="-285750">
                        <a:buFont typeface="Arial" panose="020B0604020202020204" pitchFamily="34" charset="0"/>
                        <a:buChar char="•"/>
                      </a:pPr>
                      <a:r>
                        <a:rPr lang="lv-LV" sz="1800" b="0" i="0" u="none" strike="noStrike" kern="1200" baseline="0" dirty="0" smtClean="0">
                          <a:solidFill>
                            <a:schemeClr val="lt1"/>
                          </a:solidFill>
                          <a:latin typeface="+mn-lt"/>
                          <a:ea typeface="+mn-ea"/>
                          <a:cs typeface="+mn-cs"/>
                        </a:rPr>
                        <a:t>Karjeras vadības prasmes palīdz plānot, organizēt, vadīt un kontrolēt savu resursu (iekšējo un ārējo) efektīvu izmantošanu dzīves mērķu sasniegšanai</a:t>
                      </a:r>
                    </a:p>
                    <a:p>
                      <a:r>
                        <a:rPr lang="lv-LV" sz="1800" b="0" i="0" u="none" strike="noStrike" kern="1200" baseline="0" dirty="0" smtClean="0">
                          <a:solidFill>
                            <a:schemeClr val="lt1"/>
                          </a:solidFill>
                          <a:latin typeface="+mn-lt"/>
                          <a:ea typeface="+mn-ea"/>
                          <a:cs typeface="+mn-cs"/>
                        </a:rPr>
                        <a:t>•Sevis izpratne/ </a:t>
                      </a:r>
                      <a:r>
                        <a:rPr lang="lv-LV" sz="1800" b="0" i="0" u="none" strike="noStrike" kern="1200" baseline="0" dirty="0" err="1" smtClean="0">
                          <a:solidFill>
                            <a:schemeClr val="lt1"/>
                          </a:solidFill>
                          <a:latin typeface="+mn-lt"/>
                          <a:ea typeface="+mn-ea"/>
                          <a:cs typeface="+mn-cs"/>
                        </a:rPr>
                        <a:t>pašizziņa</a:t>
                      </a:r>
                      <a:r>
                        <a:rPr lang="lv-LV" sz="1800" b="0" i="0" u="none" strike="noStrike" kern="1200" baseline="0" dirty="0" smtClean="0">
                          <a:solidFill>
                            <a:schemeClr val="lt1"/>
                          </a:solidFill>
                          <a:latin typeface="+mn-lt"/>
                          <a:ea typeface="+mn-ea"/>
                          <a:cs typeface="+mn-cs"/>
                        </a:rPr>
                        <a:t> (prasme apzināties un izvērtēt savas intereses, spējas, vērtības u.c.) </a:t>
                      </a:r>
                    </a:p>
                    <a:p>
                      <a:r>
                        <a:rPr lang="lv-LV" sz="1800" b="0" i="0" u="none" strike="noStrike" kern="1200" baseline="0" dirty="0" smtClean="0">
                          <a:solidFill>
                            <a:schemeClr val="lt1"/>
                          </a:solidFill>
                          <a:latin typeface="+mn-lt"/>
                          <a:ea typeface="+mn-ea"/>
                          <a:cs typeface="+mn-cs"/>
                        </a:rPr>
                        <a:t>•Karjeras iespēju pētīšanas un radīšanas prasmes </a:t>
                      </a:r>
                    </a:p>
                    <a:p>
                      <a:r>
                        <a:rPr lang="lv-LV" sz="1800" b="0" i="0" u="none" strike="noStrike" kern="1200" baseline="0" dirty="0" smtClean="0">
                          <a:solidFill>
                            <a:schemeClr val="lt1"/>
                          </a:solidFill>
                          <a:latin typeface="+mn-lt"/>
                          <a:ea typeface="+mn-ea"/>
                          <a:cs typeface="+mn-cs"/>
                        </a:rPr>
                        <a:t>•Karjeras plānošanas prasmes </a:t>
                      </a:r>
                    </a:p>
                    <a:p>
                      <a:r>
                        <a:rPr lang="lv-LV" sz="1800" b="0" i="0" u="none" strike="noStrike" kern="1200" baseline="0" dirty="0" smtClean="0">
                          <a:solidFill>
                            <a:schemeClr val="lt1"/>
                          </a:solidFill>
                          <a:latin typeface="+mn-lt"/>
                          <a:ea typeface="+mn-ea"/>
                          <a:cs typeface="+mn-cs"/>
                        </a:rPr>
                        <a:t>•Lēmuma pieņemšanas prasmes </a:t>
                      </a:r>
                    </a:p>
                    <a:p>
                      <a:r>
                        <a:rPr lang="lv-LV" sz="1800" b="0" i="0" u="none" strike="noStrike" kern="1200" baseline="0" dirty="0" smtClean="0">
                          <a:solidFill>
                            <a:schemeClr val="lt1"/>
                          </a:solidFill>
                          <a:latin typeface="+mn-lt"/>
                          <a:ea typeface="+mn-ea"/>
                          <a:cs typeface="+mn-cs"/>
                        </a:rPr>
                        <a:t>•Spēja tikt galā ar nenoteiktību (risināt konkrētā brīža problēmas, radoši domāt, izglītoties visa mūža garumā) </a:t>
                      </a:r>
                    </a:p>
                    <a:p>
                      <a:endParaRPr lang="lv-LV" dirty="0"/>
                    </a:p>
                  </a:txBody>
                  <a:tcPr/>
                </a:tc>
              </a:tr>
            </a:tbl>
          </a:graphicData>
        </a:graphic>
      </p:graphicFrame>
    </p:spTree>
    <p:extLst>
      <p:ext uri="{BB962C8B-B14F-4D97-AF65-F5344CB8AC3E}">
        <p14:creationId xmlns:p14="http://schemas.microsoft.com/office/powerpoint/2010/main" val="4198532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677334" y="609600"/>
            <a:ext cx="8853032" cy="1579808"/>
          </a:xfrm>
        </p:spPr>
        <p:txBody>
          <a:bodyPr>
            <a:normAutofit/>
          </a:bodyPr>
          <a:lstStyle/>
          <a:p>
            <a:pPr algn="ctr"/>
            <a:r>
              <a:rPr lang="lv-LV" dirty="0" smtClean="0"/>
              <a:t>Latvijas pieaugušo izglītības </a:t>
            </a:r>
            <a:r>
              <a:rPr lang="lv-LV" dirty="0"/>
              <a:t>iespēju </a:t>
            </a:r>
            <a:r>
              <a:rPr lang="lv-LV" dirty="0" smtClean="0"/>
              <a:t>piedāvājums Latvijā </a:t>
            </a:r>
            <a:r>
              <a:rPr lang="lv-LV" dirty="0"/>
              <a:t>un </a:t>
            </a:r>
            <a:r>
              <a:rPr lang="lv-LV" dirty="0" smtClean="0"/>
              <a:t>ES</a:t>
            </a:r>
            <a:endParaRPr lang="lv-LV" dirty="0"/>
          </a:p>
        </p:txBody>
      </p:sp>
      <p:sp>
        <p:nvSpPr>
          <p:cNvPr id="3" name="Satura vietturis 2"/>
          <p:cNvSpPr>
            <a:spLocks noGrp="1"/>
          </p:cNvSpPr>
          <p:nvPr>
            <p:ph idx="1"/>
          </p:nvPr>
        </p:nvSpPr>
        <p:spPr>
          <a:xfrm>
            <a:off x="677334" y="2394038"/>
            <a:ext cx="9458339" cy="4689341"/>
          </a:xfrm>
        </p:spPr>
        <p:txBody>
          <a:bodyPr>
            <a:normAutofit/>
          </a:bodyPr>
          <a:lstStyle/>
          <a:p>
            <a:r>
              <a:rPr lang="lv-LV" dirty="0" smtClean="0">
                <a:latin typeface="Calibri" panose="020F0502020204030204" pitchFamily="34" charset="0"/>
                <a:cs typeface="Calibri" panose="020F0502020204030204" pitchFamily="34" charset="0"/>
              </a:rPr>
              <a:t>Latvijā tiek veidots tīkla modelis pieaugušo izglītībā- valsts, pašvaldība, pagasti jeb mazie ciemi ( </a:t>
            </a:r>
            <a:r>
              <a:rPr lang="lv-LV" dirty="0" smtClean="0">
                <a:latin typeface="Calibri" panose="020F0502020204030204" pitchFamily="34" charset="0"/>
                <a:cs typeface="Calibri" panose="020F0502020204030204" pitchFamily="34" charset="0"/>
                <a:hlinkClick r:id="rId2"/>
              </a:rPr>
              <a:t>http://muzizglitiba.gov.lv/</a:t>
            </a:r>
            <a:r>
              <a:rPr lang="lv-LV" dirty="0" smtClean="0">
                <a:latin typeface="Calibri" panose="020F0502020204030204" pitchFamily="34" charset="0"/>
                <a:cs typeface="Calibri" panose="020F0502020204030204" pitchFamily="34" charset="0"/>
              </a:rPr>
              <a:t>  )</a:t>
            </a:r>
            <a:r>
              <a:rPr lang="lv-LV" b="1" dirty="0" smtClean="0">
                <a:latin typeface="Calibri" panose="020F0502020204030204" pitchFamily="34" charset="0"/>
                <a:cs typeface="Calibri" panose="020F0502020204030204" pitchFamily="34" charset="0"/>
              </a:rPr>
              <a:t> piedāvā atbalsta modeli ikvienam pašvaldības iedzīvotājam </a:t>
            </a:r>
            <a:endParaRPr lang="lv-LV" dirty="0" smtClean="0">
              <a:latin typeface="Calibri" panose="020F0502020204030204" pitchFamily="34" charset="0"/>
              <a:cs typeface="Calibri" panose="020F0502020204030204" pitchFamily="34" charset="0"/>
            </a:endParaRPr>
          </a:p>
          <a:p>
            <a:r>
              <a:rPr lang="lv-LV" dirty="0" smtClean="0">
                <a:latin typeface="Calibri" panose="020F0502020204030204" pitchFamily="34" charset="0"/>
                <a:cs typeface="Calibri" panose="020F0502020204030204" pitchFamily="34" charset="0"/>
              </a:rPr>
              <a:t>Senioru universitātes kustība Latvijā -  </a:t>
            </a:r>
            <a:r>
              <a:rPr lang="lv-LV" dirty="0">
                <a:latin typeface="Calibri" panose="020F0502020204030204" pitchFamily="34" charset="0"/>
                <a:cs typeface="Calibri" panose="020F0502020204030204" pitchFamily="34" charset="0"/>
              </a:rPr>
              <a:t>īsteno neformālās izglītības programmas- </a:t>
            </a:r>
            <a:r>
              <a:rPr lang="lv-LV" dirty="0" smtClean="0">
                <a:latin typeface="Calibri" panose="020F0502020204030204" pitchFamily="34" charset="0"/>
                <a:cs typeface="Calibri" panose="020F0502020204030204" pitchFamily="34" charset="0"/>
              </a:rPr>
              <a:t>kursi,  </a:t>
            </a:r>
            <a:r>
              <a:rPr lang="lv-LV" dirty="0">
                <a:latin typeface="Calibri" panose="020F0502020204030204" pitchFamily="34" charset="0"/>
                <a:cs typeface="Calibri" panose="020F0502020204030204" pitchFamily="34" charset="0"/>
              </a:rPr>
              <a:t>interešu grupas, hobiju grupas </a:t>
            </a:r>
            <a:r>
              <a:rPr lang="lv-LV" dirty="0" smtClean="0">
                <a:latin typeface="Calibri" panose="020F0502020204030204" pitchFamily="34" charset="0"/>
                <a:cs typeface="Calibri" panose="020F0502020204030204" pitchFamily="34" charset="0"/>
              </a:rPr>
              <a:t>, brīvprātīgais darbs , dažādas </a:t>
            </a:r>
            <a:r>
              <a:rPr lang="lv-LV" dirty="0">
                <a:latin typeface="Calibri" panose="020F0502020204030204" pitchFamily="34" charset="0"/>
                <a:cs typeface="Calibri" panose="020F0502020204030204" pitchFamily="34" charset="0"/>
              </a:rPr>
              <a:t>aktivitātes( kultūras pasākumi, koncerti, </a:t>
            </a:r>
            <a:r>
              <a:rPr lang="lv-LV" dirty="0" smtClean="0">
                <a:latin typeface="Calibri" panose="020F0502020204030204" pitchFamily="34" charset="0"/>
                <a:cs typeface="Calibri" panose="020F0502020204030204" pitchFamily="34" charset="0"/>
              </a:rPr>
              <a:t>izstādes, ekskursijas </a:t>
            </a:r>
            <a:r>
              <a:rPr lang="lv-LV" dirty="0">
                <a:latin typeface="Calibri" panose="020F0502020204030204" pitchFamily="34" charset="0"/>
                <a:cs typeface="Calibri" panose="020F0502020204030204" pitchFamily="34" charset="0"/>
              </a:rPr>
              <a:t>utt.) </a:t>
            </a:r>
            <a:r>
              <a:rPr lang="lv-LV" dirty="0">
                <a:latin typeface="Calibri" panose="020F0502020204030204" pitchFamily="34" charset="0"/>
                <a:cs typeface="Calibri" panose="020F0502020204030204" pitchFamily="34" charset="0"/>
                <a:hlinkClick r:id="rId3"/>
              </a:rPr>
              <a:t>http://</a:t>
            </a:r>
            <a:r>
              <a:rPr lang="lv-LV" dirty="0" smtClean="0">
                <a:latin typeface="Calibri" panose="020F0502020204030204" pitchFamily="34" charset="0"/>
                <a:cs typeface="Calibri" panose="020F0502020204030204" pitchFamily="34" charset="0"/>
                <a:hlinkClick r:id="rId3"/>
              </a:rPr>
              <a:t>www.senioruuniversitate.lv/lv</a:t>
            </a:r>
            <a:r>
              <a:rPr lang="lv-LV" dirty="0" smtClean="0">
                <a:latin typeface="Calibri" panose="020F0502020204030204" pitchFamily="34" charset="0"/>
                <a:cs typeface="Calibri" panose="020F0502020204030204" pitchFamily="34" charset="0"/>
              </a:rPr>
              <a:t> </a:t>
            </a:r>
          </a:p>
          <a:p>
            <a:r>
              <a:rPr lang="lv-LV" dirty="0" smtClean="0">
                <a:latin typeface="Calibri" panose="020F0502020204030204" pitchFamily="34" charset="0"/>
                <a:cs typeface="Calibri" panose="020F0502020204030204" pitchFamily="34" charset="0"/>
              </a:rPr>
              <a:t>EPALE Eiropas pieaugušo mācīšanās elektroniskā platforma </a:t>
            </a:r>
            <a:r>
              <a:rPr lang="lv-LV" dirty="0" smtClean="0">
                <a:latin typeface="Calibri" panose="020F0502020204030204" pitchFamily="34" charset="0"/>
                <a:cs typeface="Calibri" panose="020F0502020204030204" pitchFamily="34" charset="0"/>
                <a:hlinkClick r:id="rId4"/>
              </a:rPr>
              <a:t>https</a:t>
            </a:r>
            <a:r>
              <a:rPr lang="lv-LV" dirty="0">
                <a:latin typeface="Calibri" panose="020F0502020204030204" pitchFamily="34" charset="0"/>
                <a:cs typeface="Calibri" panose="020F0502020204030204" pitchFamily="34" charset="0"/>
                <a:hlinkClick r:id="rId4"/>
              </a:rPr>
              <a:t>://</a:t>
            </a:r>
            <a:r>
              <a:rPr lang="lv-LV" dirty="0" smtClean="0">
                <a:latin typeface="Calibri" panose="020F0502020204030204" pitchFamily="34" charset="0"/>
                <a:cs typeface="Calibri" panose="020F0502020204030204" pitchFamily="34" charset="0"/>
                <a:hlinkClick r:id="rId4"/>
              </a:rPr>
              <a:t>epale.ec.europa.eu/lv</a:t>
            </a:r>
            <a:r>
              <a:rPr lang="lv-LV" dirty="0" smtClean="0">
                <a:latin typeface="Calibri" panose="020F0502020204030204" pitchFamily="34" charset="0"/>
                <a:cs typeface="Calibri" panose="020F0502020204030204" pitchFamily="34" charset="0"/>
              </a:rPr>
              <a:t> </a:t>
            </a:r>
          </a:p>
          <a:p>
            <a:pPr marL="342900" lvl="2" indent="-342900"/>
            <a:r>
              <a:rPr lang="lv-LV" sz="1800" dirty="0" smtClean="0">
                <a:latin typeface="Calibri" panose="020F0502020204030204" pitchFamily="34" charset="0"/>
                <a:cs typeface="Calibri" panose="020F0502020204030204" pitchFamily="34" charset="0"/>
              </a:rPr>
              <a:t>Tālākizglītības </a:t>
            </a:r>
            <a:r>
              <a:rPr lang="lv-LV" sz="1800" dirty="0">
                <a:latin typeface="Calibri" panose="020F0502020204030204" pitchFamily="34" charset="0"/>
                <a:cs typeface="Calibri" panose="020F0502020204030204" pitchFamily="34" charset="0"/>
              </a:rPr>
              <a:t>piedāvājumi uzņēmējiem-Latvija , EU </a:t>
            </a:r>
            <a:r>
              <a:rPr lang="lv-LV" sz="1800" u="sng" dirty="0" smtClean="0">
                <a:latin typeface="Calibri" panose="020F0502020204030204" pitchFamily="34" charset="0"/>
                <a:cs typeface="Calibri" panose="020F0502020204030204" pitchFamily="34" charset="0"/>
                <a:hlinkClick r:id="rId5"/>
              </a:rPr>
              <a:t>https</a:t>
            </a:r>
            <a:r>
              <a:rPr lang="lv-LV" sz="1800" u="sng" dirty="0">
                <a:latin typeface="Calibri" panose="020F0502020204030204" pitchFamily="34" charset="0"/>
                <a:cs typeface="Calibri" panose="020F0502020204030204" pitchFamily="34" charset="0"/>
                <a:hlinkClick r:id="rId5"/>
              </a:rPr>
              <a:t>://www.mmu.lv/Lapas/sakums.aspx</a:t>
            </a:r>
            <a:r>
              <a:rPr lang="lv-LV" sz="1800" dirty="0">
                <a:latin typeface="Calibri" panose="020F0502020204030204" pitchFamily="34" charset="0"/>
                <a:cs typeface="Calibri" panose="020F0502020204030204" pitchFamily="34" charset="0"/>
              </a:rPr>
              <a:t> </a:t>
            </a:r>
            <a:endParaRPr lang="lv-LV" sz="1800" dirty="0" smtClean="0">
              <a:latin typeface="Calibri" panose="020F0502020204030204" pitchFamily="34" charset="0"/>
              <a:cs typeface="Calibri" panose="020F0502020204030204" pitchFamily="34" charset="0"/>
            </a:endParaRPr>
          </a:p>
          <a:p>
            <a:pPr marL="342900" lvl="2" indent="-342900"/>
            <a:r>
              <a:rPr lang="lv-LV" sz="1800" dirty="0" err="1" smtClean="0">
                <a:latin typeface="Calibri" panose="020F0502020204030204" pitchFamily="34" charset="0"/>
                <a:cs typeface="Calibri" panose="020F0502020204030204" pitchFamily="34" charset="0"/>
              </a:rPr>
              <a:t>Erasmus</a:t>
            </a:r>
            <a:r>
              <a:rPr lang="lv-LV" sz="1800" dirty="0" smtClean="0">
                <a:latin typeface="Calibri" panose="020F0502020204030204" pitchFamily="34" charset="0"/>
                <a:cs typeface="Calibri" panose="020F0502020204030204" pitchFamily="34" charset="0"/>
              </a:rPr>
              <a:t> + tālākizglītības iespējas dažādām </a:t>
            </a:r>
            <a:r>
              <a:rPr lang="lv-LV" sz="1800" dirty="0">
                <a:latin typeface="Calibri" panose="020F0502020204030204" pitchFamily="34" charset="0"/>
                <a:cs typeface="Calibri" panose="020F0502020204030204" pitchFamily="34" charset="0"/>
              </a:rPr>
              <a:t>iedzīvotāju grupām </a:t>
            </a:r>
            <a:r>
              <a:rPr lang="lv-LV" sz="1800" dirty="0" smtClean="0">
                <a:latin typeface="Calibri" panose="020F0502020204030204" pitchFamily="34" charset="0"/>
                <a:cs typeface="Calibri" panose="020F0502020204030204" pitchFamily="34" charset="0"/>
                <a:hlinkClick r:id="rId6"/>
              </a:rPr>
              <a:t>https</a:t>
            </a:r>
            <a:r>
              <a:rPr lang="lv-LV" sz="1800" dirty="0">
                <a:latin typeface="Calibri" panose="020F0502020204030204" pitchFamily="34" charset="0"/>
                <a:cs typeface="Calibri" panose="020F0502020204030204" pitchFamily="34" charset="0"/>
                <a:hlinkClick r:id="rId6"/>
              </a:rPr>
              <a:t>://www.erasmusplus.lv</a:t>
            </a:r>
            <a:r>
              <a:rPr lang="lv-LV" sz="1800" dirty="0" smtClean="0">
                <a:latin typeface="Calibri" panose="020F0502020204030204" pitchFamily="34" charset="0"/>
                <a:cs typeface="Calibri" panose="020F0502020204030204" pitchFamily="34" charset="0"/>
                <a:hlinkClick r:id="rId6"/>
              </a:rPr>
              <a:t>/</a:t>
            </a:r>
            <a:r>
              <a:rPr lang="lv-LV" sz="1800" dirty="0" smtClean="0">
                <a:latin typeface="Calibri" panose="020F0502020204030204" pitchFamily="34" charset="0"/>
                <a:cs typeface="Calibri" panose="020F0502020204030204" pitchFamily="34" charset="0"/>
              </a:rPr>
              <a:t> </a:t>
            </a:r>
          </a:p>
          <a:p>
            <a:pPr marL="342900" lvl="2" indent="-342900"/>
            <a:r>
              <a:rPr lang="lv-LV" sz="1800" dirty="0" smtClean="0">
                <a:latin typeface="Calibri" panose="020F0502020204030204" pitchFamily="34" charset="0"/>
                <a:cs typeface="Calibri" panose="020F0502020204030204" pitchFamily="34" charset="0"/>
              </a:rPr>
              <a:t>Nacionālā izglītības </a:t>
            </a:r>
            <a:r>
              <a:rPr lang="lv-LV" sz="1800" dirty="0">
                <a:latin typeface="Calibri" panose="020F0502020204030204" pitchFamily="34" charset="0"/>
                <a:cs typeface="Calibri" panose="020F0502020204030204" pitchFamily="34" charset="0"/>
              </a:rPr>
              <a:t>iespēju datubāze </a:t>
            </a:r>
            <a:r>
              <a:rPr lang="lv-LV" sz="1800" dirty="0" smtClean="0">
                <a:latin typeface="Calibri" panose="020F0502020204030204" pitchFamily="34" charset="0"/>
                <a:cs typeface="Calibri" panose="020F0502020204030204" pitchFamily="34" charset="0"/>
                <a:hlinkClick r:id="rId7"/>
              </a:rPr>
              <a:t>https</a:t>
            </a:r>
            <a:r>
              <a:rPr lang="lv-LV" sz="1800" dirty="0">
                <a:latin typeface="Calibri" panose="020F0502020204030204" pitchFamily="34" charset="0"/>
                <a:cs typeface="Calibri" panose="020F0502020204030204" pitchFamily="34" charset="0"/>
                <a:hlinkClick r:id="rId7"/>
              </a:rPr>
              <a:t>://www.niid.lv</a:t>
            </a:r>
            <a:r>
              <a:rPr lang="lv-LV" sz="1800" dirty="0" smtClean="0">
                <a:latin typeface="Calibri" panose="020F0502020204030204" pitchFamily="34" charset="0"/>
                <a:cs typeface="Calibri" panose="020F0502020204030204" pitchFamily="34" charset="0"/>
                <a:hlinkClick r:id="rId7"/>
              </a:rPr>
              <a:t>/</a:t>
            </a:r>
            <a:r>
              <a:rPr lang="lv-LV" sz="1800" dirty="0" smtClean="0">
                <a:latin typeface="Calibri" panose="020F0502020204030204" pitchFamily="34" charset="0"/>
                <a:cs typeface="Calibri" panose="020F0502020204030204" pitchFamily="34" charset="0"/>
              </a:rPr>
              <a:t> </a:t>
            </a:r>
          </a:p>
          <a:p>
            <a:pPr marL="0" lvl="2" indent="0">
              <a:buNone/>
            </a:pPr>
            <a:endParaRPr lang="lv-LV" dirty="0" smtClean="0">
              <a:latin typeface="Calibri" panose="020F0502020204030204" pitchFamily="34" charset="0"/>
              <a:cs typeface="Calibri" panose="020F0502020204030204" pitchFamily="34" charset="0"/>
            </a:endParaRPr>
          </a:p>
          <a:p>
            <a:pPr marL="342900" lvl="2" indent="-342900"/>
            <a:endParaRPr lang="lv-LV" dirty="0" smtClean="0">
              <a:latin typeface="Calibri" panose="020F0502020204030204" pitchFamily="34" charset="0"/>
              <a:cs typeface="Calibri" panose="020F0502020204030204" pitchFamily="34" charset="0"/>
            </a:endParaRPr>
          </a:p>
          <a:p>
            <a:pPr marL="342900" lvl="2" indent="-342900"/>
            <a:endParaRPr lang="lv-LV" dirty="0" smtClean="0">
              <a:latin typeface="Calibri" panose="020F0502020204030204" pitchFamily="34" charset="0"/>
              <a:cs typeface="Calibri" panose="020F0502020204030204" pitchFamily="34" charset="0"/>
            </a:endParaRPr>
          </a:p>
          <a:p>
            <a:pPr marL="342900" lvl="2" indent="-342900"/>
            <a:endParaRPr lang="lv-LV" dirty="0"/>
          </a:p>
          <a:p>
            <a:endParaRPr lang="lv-LV" sz="2000" dirty="0" smtClean="0">
              <a:latin typeface="Calibri" panose="020F0502020204030204" pitchFamily="34" charset="0"/>
              <a:cs typeface="Calibri" panose="020F0502020204030204" pitchFamily="34" charset="0"/>
            </a:endParaRPr>
          </a:p>
          <a:p>
            <a:endParaRPr lang="lv-LV" sz="2000" dirty="0" smtClean="0">
              <a:latin typeface="Calibri" panose="020F0502020204030204" pitchFamily="34" charset="0"/>
              <a:cs typeface="Calibri" panose="020F0502020204030204" pitchFamily="34" charset="0"/>
            </a:endParaRPr>
          </a:p>
          <a:p>
            <a:endParaRPr lang="lv-LV" sz="2000" dirty="0" smtClean="0">
              <a:latin typeface="Calibri" panose="020F0502020204030204" pitchFamily="34" charset="0"/>
              <a:cs typeface="Calibri" panose="020F0502020204030204" pitchFamily="34" charset="0"/>
            </a:endParaRPr>
          </a:p>
          <a:p>
            <a:pPr marL="0" indent="0">
              <a:buNone/>
            </a:pPr>
            <a:endParaRPr lang="lv-LV" dirty="0" smtClean="0"/>
          </a:p>
          <a:p>
            <a:endParaRPr lang="lv-LV" dirty="0" smtClean="0"/>
          </a:p>
          <a:p>
            <a:endParaRPr lang="lv-LV" dirty="0"/>
          </a:p>
          <a:p>
            <a:endParaRPr lang="lv-LV" dirty="0"/>
          </a:p>
          <a:p>
            <a:endParaRPr lang="lv-LV" dirty="0"/>
          </a:p>
          <a:p>
            <a:endParaRPr lang="lv-LV" dirty="0" smtClean="0"/>
          </a:p>
          <a:p>
            <a:endParaRPr lang="lv-LV" dirty="0"/>
          </a:p>
        </p:txBody>
      </p:sp>
    </p:spTree>
    <p:extLst>
      <p:ext uri="{BB962C8B-B14F-4D97-AF65-F5344CB8AC3E}">
        <p14:creationId xmlns:p14="http://schemas.microsoft.com/office/powerpoint/2010/main" val="10363124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819001" y="2064912"/>
            <a:ext cx="9252277" cy="2481329"/>
          </a:xfrm>
        </p:spPr>
        <p:txBody>
          <a:bodyPr>
            <a:normAutofit fontScale="90000"/>
          </a:bodyPr>
          <a:lstStyle/>
          <a:p>
            <a:pPr algn="ctr"/>
            <a:r>
              <a:rPr lang="lv-LV" dirty="0" smtClean="0"/>
              <a:t>Paldies!</a:t>
            </a:r>
            <a:br>
              <a:rPr lang="lv-LV" dirty="0" smtClean="0"/>
            </a:br>
            <a:r>
              <a:rPr lang="lv-LV" dirty="0"/>
              <a:t/>
            </a:r>
            <a:br>
              <a:rPr lang="lv-LV" dirty="0"/>
            </a:br>
            <a:r>
              <a:rPr lang="lv-LV" dirty="0" smtClean="0"/>
              <a:t/>
            </a:r>
            <a:br>
              <a:rPr lang="lv-LV" dirty="0" smtClean="0"/>
            </a:br>
            <a:r>
              <a:rPr lang="lv-LV" dirty="0"/>
              <a:t>PREIĻU NOVADA IZGLĪTĪBAS PĀRVALDE</a:t>
            </a:r>
            <a:br>
              <a:rPr lang="lv-LV" dirty="0"/>
            </a:br>
            <a:r>
              <a:rPr lang="lv-LV" b="1" dirty="0"/>
              <a:t>Solvita </a:t>
            </a:r>
            <a:r>
              <a:rPr lang="lv-LV" b="1" dirty="0" err="1"/>
              <a:t>Ķibere</a:t>
            </a:r>
            <a:r>
              <a:rPr lang="lv-LV" b="1" dirty="0"/>
              <a:t> </a:t>
            </a:r>
            <a:br>
              <a:rPr lang="lv-LV" b="1" dirty="0"/>
            </a:br>
            <a:r>
              <a:rPr lang="lv-LV" b="1" dirty="0"/>
              <a:t>(e-pasts: </a:t>
            </a:r>
            <a:r>
              <a:rPr lang="lv-LV" b="1" dirty="0">
                <a:hlinkClick r:id="rId2"/>
              </a:rPr>
              <a:t>solvita.kibere@preili.lv</a:t>
            </a:r>
            <a:r>
              <a:rPr lang="lv-LV" b="1" dirty="0"/>
              <a:t/>
            </a:r>
            <a:br>
              <a:rPr lang="lv-LV" b="1" dirty="0"/>
            </a:br>
            <a:r>
              <a:rPr lang="lv-LV" b="1" dirty="0"/>
              <a:t>Tālr. 26162423</a:t>
            </a:r>
            <a:br>
              <a:rPr lang="lv-LV" b="1" dirty="0"/>
            </a:br>
            <a:r>
              <a:rPr lang="lv-LV" dirty="0" smtClean="0"/>
              <a:t/>
            </a:r>
            <a:br>
              <a:rPr lang="lv-LV" dirty="0" smtClean="0"/>
            </a:br>
            <a:r>
              <a:rPr lang="lv-LV" dirty="0"/>
              <a:t/>
            </a:r>
            <a:br>
              <a:rPr lang="lv-LV" dirty="0"/>
            </a:br>
            <a:r>
              <a:rPr lang="lv-LV" dirty="0" smtClean="0"/>
              <a:t> </a:t>
            </a:r>
            <a:endParaRPr lang="lv-LV" dirty="0"/>
          </a:p>
        </p:txBody>
      </p:sp>
    </p:spTree>
    <p:extLst>
      <p:ext uri="{BB962C8B-B14F-4D97-AF65-F5344CB8AC3E}">
        <p14:creationId xmlns:p14="http://schemas.microsoft.com/office/powerpoint/2010/main" val="37665522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Attēls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55018" y="3255382"/>
            <a:ext cx="6670675" cy="300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itle 1"/>
          <p:cNvSpPr>
            <a:spLocks noGrp="1"/>
          </p:cNvSpPr>
          <p:nvPr>
            <p:ph type="ctrTitle"/>
          </p:nvPr>
        </p:nvSpPr>
        <p:spPr>
          <a:xfrm>
            <a:off x="1338620" y="1022999"/>
            <a:ext cx="7831138" cy="1914457"/>
          </a:xfrm>
        </p:spPr>
        <p:txBody>
          <a:bodyPr/>
          <a:lstStyle/>
          <a:p>
            <a:r>
              <a:rPr lang="lv-LV" sz="3600" dirty="0"/>
              <a:t/>
            </a:r>
            <a:br>
              <a:rPr lang="lv-LV" sz="3600" dirty="0"/>
            </a:br>
            <a:r>
              <a:rPr lang="lv-LV" sz="3600" dirty="0"/>
              <a:t>Karjera — izglītības, darba un privātās dzīves mijiedarbība cilvēka mūža laikā. (Izglītības likums) </a:t>
            </a:r>
            <a:endParaRPr lang="lv-LV" sz="3600" dirty="0" smtClean="0"/>
          </a:p>
        </p:txBody>
      </p:sp>
      <p:sp>
        <p:nvSpPr>
          <p:cNvPr id="2" name="Apakšvirsraksts 1"/>
          <p:cNvSpPr>
            <a:spLocks noGrp="1"/>
          </p:cNvSpPr>
          <p:nvPr>
            <p:ph type="subTitle" idx="1"/>
          </p:nvPr>
        </p:nvSpPr>
        <p:spPr>
          <a:xfrm>
            <a:off x="1506538" y="4051300"/>
            <a:ext cx="7767637" cy="1096963"/>
          </a:xfrm>
        </p:spPr>
        <p:txBody>
          <a:bodyPr/>
          <a:lstStyle/>
          <a:p>
            <a:pPr>
              <a:defRPr/>
            </a:pPr>
            <a:endParaRPr lang="lv-LV" dirty="0"/>
          </a:p>
        </p:txBody>
      </p:sp>
    </p:spTree>
    <p:extLst>
      <p:ext uri="{BB962C8B-B14F-4D97-AF65-F5344CB8AC3E}">
        <p14:creationId xmlns:p14="http://schemas.microsoft.com/office/powerpoint/2010/main" val="285509578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isnstūris 1"/>
          <p:cNvSpPr/>
          <p:nvPr/>
        </p:nvSpPr>
        <p:spPr>
          <a:xfrm>
            <a:off x="940158" y="618186"/>
            <a:ext cx="8203842" cy="5633337"/>
          </a:xfrm>
          <a:prstGeom prst="rect">
            <a:avLst/>
          </a:prstGeom>
        </p:spPr>
        <p:txBody>
          <a:bodyPr wrap="square">
            <a:spAutoFit/>
          </a:bodyPr>
          <a:lstStyle/>
          <a:p>
            <a:pPr>
              <a:lnSpc>
                <a:spcPct val="107000"/>
              </a:lnSpc>
              <a:spcAft>
                <a:spcPts val="800"/>
              </a:spcAft>
            </a:pPr>
            <a:endParaRPr lang="lv-LV" sz="2000" b="1" dirty="0" smtClean="0">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lv-LV" sz="2000" dirty="0"/>
          </a:p>
          <a:p>
            <a:r>
              <a:rPr lang="lv-LV" sz="2800" dirty="0"/>
              <a:t>Karjera ir </a:t>
            </a:r>
          </a:p>
          <a:p>
            <a:r>
              <a:rPr lang="lv-LV" sz="2800" dirty="0"/>
              <a:t>• cilvēka resursu efektīva izmantošana dzīves </a:t>
            </a:r>
            <a:r>
              <a:rPr lang="lv-LV" sz="2800" b="1" dirty="0"/>
              <a:t>mērķu </a:t>
            </a:r>
            <a:r>
              <a:rPr lang="lv-LV" sz="2800" dirty="0"/>
              <a:t>sasniegšanai, </a:t>
            </a:r>
          </a:p>
          <a:p>
            <a:r>
              <a:rPr lang="lv-LV" sz="2800" dirty="0"/>
              <a:t>•cilvēka mērķtiecīga darbība savu </a:t>
            </a:r>
            <a:r>
              <a:rPr lang="lv-LV" sz="2800" b="1" dirty="0"/>
              <a:t>kompetenču pilnveidei </a:t>
            </a:r>
            <a:r>
              <a:rPr lang="lv-LV" sz="2800" dirty="0"/>
              <a:t>un izpausmei visa mūža garumā, </a:t>
            </a:r>
          </a:p>
          <a:p>
            <a:r>
              <a:rPr lang="lv-LV" sz="2800" dirty="0"/>
              <a:t>• nepārtraukts </a:t>
            </a:r>
            <a:r>
              <a:rPr lang="lv-LV" sz="2800" b="1" dirty="0"/>
              <a:t>mācīšanās </a:t>
            </a:r>
            <a:r>
              <a:rPr lang="lv-LV" sz="2800" dirty="0"/>
              <a:t>un attīstības process. </a:t>
            </a:r>
          </a:p>
          <a:p>
            <a:endParaRPr lang="lv-LV" sz="2800" dirty="0"/>
          </a:p>
          <a:p>
            <a:r>
              <a:rPr lang="lv-LV" sz="2800" dirty="0"/>
              <a:t>Tā ir cilvēka virzība visa mūža garumā gan sociālajā, gan profesionālajā jomā. </a:t>
            </a:r>
            <a:endParaRPr lang="lv-LV" sz="2800" dirty="0" smtClean="0"/>
          </a:p>
          <a:p>
            <a:endParaRPr lang="lv-LV" sz="20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lv-LV" sz="2000" b="1" dirty="0" smtClean="0">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lv-LV" sz="20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539034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Attēls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6613" y="482600"/>
            <a:ext cx="3773487"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Attēls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97563" y="482600"/>
            <a:ext cx="4252912"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Attēls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71825" y="3036888"/>
            <a:ext cx="4487863"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4714571"/>
      </p:ext>
    </p:extLst>
  </p:cSld>
  <p:clrMapOvr>
    <a:masterClrMapping/>
  </p:clrMapOvr>
  <p:transition spd="slow">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806123" y="120204"/>
            <a:ext cx="8596668" cy="1320800"/>
          </a:xfrm>
        </p:spPr>
        <p:txBody>
          <a:bodyPr/>
          <a:lstStyle/>
          <a:p>
            <a:pPr algn="ctr"/>
            <a:r>
              <a:rPr lang="lv-LV" b="1" dirty="0"/>
              <a:t>Darbs </a:t>
            </a:r>
            <a:r>
              <a:rPr lang="lv-LV" dirty="0"/>
              <a:t/>
            </a:r>
            <a:br>
              <a:rPr lang="lv-LV" dirty="0"/>
            </a:br>
            <a:endParaRPr lang="lv-LV" dirty="0"/>
          </a:p>
        </p:txBody>
      </p:sp>
      <p:sp>
        <p:nvSpPr>
          <p:cNvPr id="3" name="Satura vietturis 2"/>
          <p:cNvSpPr>
            <a:spLocks noGrp="1"/>
          </p:cNvSpPr>
          <p:nvPr>
            <p:ph idx="1"/>
          </p:nvPr>
        </p:nvSpPr>
        <p:spPr>
          <a:xfrm>
            <a:off x="806123" y="1337973"/>
            <a:ext cx="8762880" cy="4560552"/>
          </a:xfrm>
        </p:spPr>
        <p:txBody>
          <a:bodyPr>
            <a:noAutofit/>
          </a:bodyPr>
          <a:lstStyle/>
          <a:p>
            <a:endParaRPr lang="lv-LV" dirty="0"/>
          </a:p>
          <a:p>
            <a:r>
              <a:rPr lang="lv-LV" sz="2400" dirty="0" smtClean="0"/>
              <a:t>Ir </a:t>
            </a:r>
            <a:r>
              <a:rPr lang="lv-LV" sz="2400" dirty="0"/>
              <a:t>svarīgi, lai cilvēks strādātu darbu, kas viņam sniedz gan morālu gandarījumu, gan pietiekamu finansiālu nodrošinājumu. </a:t>
            </a:r>
          </a:p>
          <a:p>
            <a:r>
              <a:rPr lang="lv-LV" sz="2400" dirty="0" smtClean="0"/>
              <a:t>Gandarījuma </a:t>
            </a:r>
            <a:r>
              <a:rPr lang="lv-LV" sz="2400" dirty="0"/>
              <a:t>un apmierinātības sajūtu cilvēkam var sniegt darbs, kas viņam šķiet interesants un aizraujošs, kurā viņam ir iespēja realizēt savas spējas un potenciālu. </a:t>
            </a:r>
          </a:p>
          <a:p>
            <a:r>
              <a:rPr lang="es-ES" sz="2400" dirty="0" smtClean="0"/>
              <a:t>Arī </a:t>
            </a:r>
            <a:r>
              <a:rPr lang="es-ES" sz="2400" dirty="0"/>
              <a:t>studijas un mācības ir darbs. </a:t>
            </a:r>
          </a:p>
          <a:p>
            <a:r>
              <a:rPr lang="lv-LV" sz="2400" dirty="0" smtClean="0"/>
              <a:t>Mūsdienās</a:t>
            </a:r>
            <a:r>
              <a:rPr lang="lv-LV" sz="2400" dirty="0"/>
              <a:t>, lai neatpaliktu no pastāvīgi mainīgās darba pasaules un saglabātu savu konkurētspēju darba tirgū, ikvienam no mums ir jāmācās nepārtraukti, visas dzīves garumā. </a:t>
            </a:r>
          </a:p>
          <a:p>
            <a:endParaRPr lang="lv-LV"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570848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677334" y="609600"/>
            <a:ext cx="8596668" cy="1000259"/>
          </a:xfrm>
        </p:spPr>
        <p:txBody>
          <a:bodyPr/>
          <a:lstStyle/>
          <a:p>
            <a:pPr algn="ctr"/>
            <a:r>
              <a:rPr lang="lv-LV" b="1" dirty="0" smtClean="0"/>
              <a:t>Ģimene </a:t>
            </a:r>
            <a:endParaRPr lang="lv-LV" dirty="0"/>
          </a:p>
        </p:txBody>
      </p:sp>
      <p:sp>
        <p:nvSpPr>
          <p:cNvPr id="3" name="Satura vietturis 2"/>
          <p:cNvSpPr>
            <a:spLocks noGrp="1"/>
          </p:cNvSpPr>
          <p:nvPr>
            <p:ph idx="1"/>
          </p:nvPr>
        </p:nvSpPr>
        <p:spPr>
          <a:xfrm>
            <a:off x="677334" y="1349220"/>
            <a:ext cx="8930305" cy="4265969"/>
          </a:xfrm>
        </p:spPr>
        <p:txBody>
          <a:bodyPr>
            <a:normAutofit lnSpcReduction="10000"/>
          </a:bodyPr>
          <a:lstStyle/>
          <a:p>
            <a:pPr marL="0" indent="0">
              <a:buNone/>
            </a:pPr>
            <a:endParaRPr lang="lv-LV" dirty="0"/>
          </a:p>
          <a:p>
            <a:r>
              <a:rPr lang="lv-LV" sz="2000" dirty="0"/>
              <a:t>Ģimenes dzīve ir viena no svarīgākajām cilvēka dzīves jomām. Tāpēc ir būtiski, lai tā būtu sakārtota atbilstoši viņa vēlmēm un vajadzībām. Cilvēks savas dzīves gaitā izdara daudz dažādu izvēļu, kuras attiecināmas uz ģimeni un personīgo dzīvi tajā. Piemēram, apzināta dzīves partnera izvēle, ģimenes lieluma izvēle, ģimenes tradīciju izvēle. Ģimene un attiecību veidošana nereti prasa ļoti daudz laika, pūļu un enerģijas, taču tikpat bieži tā ir arī neaizvietojams atbalsts grūtos brīžos. </a:t>
            </a:r>
            <a:endParaRPr lang="lv-LV" sz="2000" dirty="0" smtClean="0"/>
          </a:p>
          <a:p>
            <a:r>
              <a:rPr lang="lv-LV" sz="2000" dirty="0" smtClean="0"/>
              <a:t>Piemēram</a:t>
            </a:r>
            <a:r>
              <a:rPr lang="lv-LV" sz="2000" dirty="0"/>
              <a:t>, ja ir konflikti un neveiksmes darbā vai darbs tiek zaudēts. Ir cilvēki, kuri tieši šai dzīves jomai ir izvēlējušies veltīt visvairāk sava laika, spēku un enerģijas daudzumu. Piemēram, </a:t>
            </a:r>
            <a:r>
              <a:rPr lang="lv-LV" sz="2000" dirty="0" err="1"/>
              <a:t>daudzbērnu</a:t>
            </a:r>
            <a:r>
              <a:rPr lang="lv-LV" sz="2000" dirty="0"/>
              <a:t> ģimeņu vecāki. Šī ir ne tikai personīgi, bet arī sabiedriski nozīmīga izvēle, jo bērnu audzināšana ir “kapitālieguldījums” kā savas ģimenes, tā arī visas sabiedrības nākotnē. </a:t>
            </a:r>
            <a:endParaRPr lang="lv-LV" sz="2000" dirty="0"/>
          </a:p>
        </p:txBody>
      </p:sp>
      <p:pic>
        <p:nvPicPr>
          <p:cNvPr id="7" name="Attēls 6"/>
          <p:cNvPicPr>
            <a:picLocks noChangeAspect="1"/>
          </p:cNvPicPr>
          <p:nvPr/>
        </p:nvPicPr>
        <p:blipFill>
          <a:blip r:embed="rId2"/>
          <a:stretch>
            <a:fillRect/>
          </a:stretch>
        </p:blipFill>
        <p:spPr>
          <a:xfrm>
            <a:off x="7932104" y="127578"/>
            <a:ext cx="1994495" cy="1482281"/>
          </a:xfrm>
          <a:prstGeom prst="rect">
            <a:avLst/>
          </a:prstGeom>
        </p:spPr>
      </p:pic>
    </p:spTree>
    <p:extLst>
      <p:ext uri="{BB962C8B-B14F-4D97-AF65-F5344CB8AC3E}">
        <p14:creationId xmlns:p14="http://schemas.microsoft.com/office/powerpoint/2010/main" val="2300191940"/>
      </p:ext>
    </p:extLst>
  </p:cSld>
  <p:clrMapOvr>
    <a:masterClrMapping/>
  </p:clrMapOvr>
  <p:transition spd="med">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677334" y="609600"/>
            <a:ext cx="8596668" cy="1141927"/>
          </a:xfrm>
        </p:spPr>
        <p:txBody>
          <a:bodyPr/>
          <a:lstStyle/>
          <a:p>
            <a:pPr algn="ctr"/>
            <a:r>
              <a:rPr lang="lv-LV" b="1" dirty="0" smtClean="0"/>
              <a:t>Brīvais </a:t>
            </a:r>
            <a:r>
              <a:rPr lang="lv-LV" b="1" dirty="0"/>
              <a:t>laiks </a:t>
            </a:r>
            <a:endParaRPr lang="lv-LV" dirty="0"/>
          </a:p>
        </p:txBody>
      </p:sp>
      <p:sp>
        <p:nvSpPr>
          <p:cNvPr id="3" name="Satura vietturis 2"/>
          <p:cNvSpPr>
            <a:spLocks noGrp="1"/>
          </p:cNvSpPr>
          <p:nvPr>
            <p:ph idx="1"/>
          </p:nvPr>
        </p:nvSpPr>
        <p:spPr>
          <a:xfrm>
            <a:off x="780365" y="1751527"/>
            <a:ext cx="8943184" cy="4610636"/>
          </a:xfrm>
        </p:spPr>
        <p:txBody>
          <a:bodyPr>
            <a:normAutofit/>
          </a:bodyPr>
          <a:lstStyle/>
          <a:p>
            <a:endParaRPr lang="lv-LV" sz="2000" dirty="0"/>
          </a:p>
          <a:p>
            <a:r>
              <a:rPr lang="lv-LV" sz="2000" dirty="0"/>
              <a:t>Lai cilvēks justos labi un varētu pie darba ķerties ar entuziasmu un pilnu atdevi, ir jāspēj atlicināt brīdis atpūtai. Veidi, kā mēs atpūšamies un aizpildām brīvo laiku, var būt ļoti dažādi</a:t>
            </a:r>
            <a:r>
              <a:rPr lang="lv-LV" sz="2000" dirty="0" smtClean="0"/>
              <a:t>.</a:t>
            </a:r>
          </a:p>
          <a:p>
            <a:r>
              <a:rPr lang="lv-LV" sz="2000" dirty="0" smtClean="0"/>
              <a:t> </a:t>
            </a:r>
            <a:r>
              <a:rPr lang="lv-LV" sz="2000" dirty="0"/>
              <a:t>Piemēram, sportošana, ceļošana, rokdarbi, tikšanās ar draugiem. Svarīgi, lai cilvēkam būtu brīvais laiks un lai viņš to varētu aizpildīt atbilstoši savām vēlmēm un vajadzībām. Ja cilvēks neprot atpūsties, tas var negatīvi ietekmēt viņa fizisko un garīgo veselību, darbaspējas un attiecības ģimenē</a:t>
            </a:r>
            <a:r>
              <a:rPr lang="lv-LV" sz="2000" dirty="0" smtClean="0"/>
              <a:t>.</a:t>
            </a:r>
          </a:p>
          <a:p>
            <a:r>
              <a:rPr lang="lv-LV" sz="2000" dirty="0" smtClean="0"/>
              <a:t> </a:t>
            </a:r>
            <a:r>
              <a:rPr lang="lv-LV" sz="2000" dirty="0"/>
              <a:t>Tāpat svarīgs ir fakts, ka brīvais laiks un dažādi vaļasprieki cilvēkiem sniedz iespējas realizēt tās intereses, kuras viņi nevar realizēt darbā. </a:t>
            </a:r>
            <a:endParaRPr lang="lv-LV" sz="2000" dirty="0"/>
          </a:p>
        </p:txBody>
      </p:sp>
      <p:pic>
        <p:nvPicPr>
          <p:cNvPr id="4" name="Attēls 3"/>
          <p:cNvPicPr>
            <a:picLocks noChangeAspect="1"/>
          </p:cNvPicPr>
          <p:nvPr/>
        </p:nvPicPr>
        <p:blipFill>
          <a:blip r:embed="rId2"/>
          <a:stretch>
            <a:fillRect/>
          </a:stretch>
        </p:blipFill>
        <p:spPr>
          <a:xfrm>
            <a:off x="6769619" y="425781"/>
            <a:ext cx="2284603" cy="1509563"/>
          </a:xfrm>
          <a:prstGeom prst="rect">
            <a:avLst/>
          </a:prstGeom>
        </p:spPr>
      </p:pic>
    </p:spTree>
    <p:extLst>
      <p:ext uri="{BB962C8B-B14F-4D97-AF65-F5344CB8AC3E}">
        <p14:creationId xmlns:p14="http://schemas.microsoft.com/office/powerpoint/2010/main" val="2688244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pPr algn="ctr"/>
            <a:r>
              <a:rPr lang="lv-LV" b="1" dirty="0" smtClean="0"/>
              <a:t>Garīgums </a:t>
            </a:r>
            <a:endParaRPr lang="lv-LV" dirty="0"/>
          </a:p>
        </p:txBody>
      </p:sp>
      <p:sp>
        <p:nvSpPr>
          <p:cNvPr id="3" name="Satura vietturis 2"/>
          <p:cNvSpPr>
            <a:spLocks noGrp="1"/>
          </p:cNvSpPr>
          <p:nvPr>
            <p:ph idx="1"/>
          </p:nvPr>
        </p:nvSpPr>
        <p:spPr>
          <a:xfrm>
            <a:off x="677334" y="1555282"/>
            <a:ext cx="8596668" cy="4240211"/>
          </a:xfrm>
        </p:spPr>
        <p:txBody>
          <a:bodyPr>
            <a:normAutofit fontScale="92500" lnSpcReduction="20000"/>
          </a:bodyPr>
          <a:lstStyle/>
          <a:p>
            <a:endParaRPr lang="lv-LV" sz="2400" dirty="0"/>
          </a:p>
          <a:p>
            <a:endParaRPr lang="lv-LV" sz="2400" dirty="0"/>
          </a:p>
          <a:p>
            <a:r>
              <a:rPr lang="lv-LV" sz="2400" dirty="0"/>
              <a:t>Tas ir laiks un nodarbes, kuras mēs veltām savai dvēselei un garīgai izaugsmei. </a:t>
            </a:r>
          </a:p>
          <a:p>
            <a:r>
              <a:rPr lang="lv-LV" sz="2400" dirty="0" smtClean="0"/>
              <a:t>Katram </a:t>
            </a:r>
            <a:r>
              <a:rPr lang="lv-LV" sz="2400" dirty="0"/>
              <a:t>tās var būt atšķirīgas. </a:t>
            </a:r>
          </a:p>
          <a:p>
            <a:r>
              <a:rPr lang="lv-LV" sz="2400" dirty="0" smtClean="0"/>
              <a:t>Piemēram</a:t>
            </a:r>
            <a:r>
              <a:rPr lang="lv-LV" sz="2400" dirty="0"/>
              <a:t>, reliģiski meklējumi, psihoterapijas apmeklēšana, kultūras pasākumu apmeklēšana, mūzikas klausīšanās, grāmatu lasīšana. </a:t>
            </a:r>
          </a:p>
          <a:p>
            <a:r>
              <a:rPr lang="lv-LV" sz="2400" dirty="0" smtClean="0"/>
              <a:t>Šī </a:t>
            </a:r>
            <a:r>
              <a:rPr lang="lv-LV" sz="2400" dirty="0"/>
              <a:t>ir joma, kas sniedz iespēju pilnveidot pašiem savu garīgo pasauli un pasauli ap mums. </a:t>
            </a:r>
          </a:p>
          <a:p>
            <a:r>
              <a:rPr lang="lv-LV" sz="2400" dirty="0" smtClean="0"/>
              <a:t>Ikvienam </a:t>
            </a:r>
            <a:r>
              <a:rPr lang="lv-LV" sz="2400" dirty="0"/>
              <a:t>cilvēkam ārpus darba un ģimenes ir nepieciešams laiks, lai sevi bagātinātu, pilnveidotu un attīstītu. </a:t>
            </a:r>
          </a:p>
          <a:p>
            <a:endParaRPr lang="lv-LV" dirty="0"/>
          </a:p>
        </p:txBody>
      </p:sp>
    </p:spTree>
    <p:extLst>
      <p:ext uri="{BB962C8B-B14F-4D97-AF65-F5344CB8AC3E}">
        <p14:creationId xmlns:p14="http://schemas.microsoft.com/office/powerpoint/2010/main" val="2296891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pPr algn="ctr"/>
            <a:r>
              <a:rPr lang="lv-LV" b="1" dirty="0" smtClean="0"/>
              <a:t>Pilsoniskums </a:t>
            </a:r>
            <a:endParaRPr lang="lv-LV" dirty="0"/>
          </a:p>
        </p:txBody>
      </p:sp>
      <p:sp>
        <p:nvSpPr>
          <p:cNvPr id="3" name="Satura vietturis 2"/>
          <p:cNvSpPr>
            <a:spLocks noGrp="1"/>
          </p:cNvSpPr>
          <p:nvPr>
            <p:ph idx="1"/>
          </p:nvPr>
        </p:nvSpPr>
        <p:spPr/>
        <p:txBody>
          <a:bodyPr/>
          <a:lstStyle/>
          <a:p>
            <a:r>
              <a:rPr lang="lv-LV" dirty="0" smtClean="0"/>
              <a:t>Laiks un enerģija , kuru veltām sabiedrībai un labajiem darbiem</a:t>
            </a:r>
          </a:p>
          <a:p>
            <a:endParaRPr lang="lv-LV" dirty="0"/>
          </a:p>
          <a:p>
            <a:r>
              <a:rPr lang="lv-LV" dirty="0" smtClean="0"/>
              <a:t>Daži cilvēki </a:t>
            </a:r>
            <a:r>
              <a:rPr lang="lv-LV" dirty="0"/>
              <a:t>šajā jomā aprobežojas ar nodokļu maksāšanu un balsošanu </a:t>
            </a:r>
            <a:r>
              <a:rPr lang="lv-LV" dirty="0" smtClean="0"/>
              <a:t>vēlēšanās</a:t>
            </a:r>
          </a:p>
          <a:p>
            <a:r>
              <a:rPr lang="lv-LV" dirty="0" smtClean="0"/>
              <a:t> </a:t>
            </a:r>
            <a:r>
              <a:rPr lang="lv-LV" dirty="0"/>
              <a:t>C</a:t>
            </a:r>
            <a:r>
              <a:rPr lang="lv-LV" dirty="0" smtClean="0"/>
              <a:t>iti </a:t>
            </a:r>
            <a:r>
              <a:rPr lang="lv-LV" dirty="0"/>
              <a:t>aktīvi iekļaujas valsts politiskajā dzīvē un ir aktīvi savas valsts vai novada </a:t>
            </a:r>
            <a:r>
              <a:rPr lang="lv-LV" dirty="0" smtClean="0"/>
              <a:t>patrioti</a:t>
            </a:r>
          </a:p>
          <a:p>
            <a:r>
              <a:rPr lang="lv-LV" dirty="0" smtClean="0"/>
              <a:t> </a:t>
            </a:r>
            <a:r>
              <a:rPr lang="lv-LV" dirty="0"/>
              <a:t>C</a:t>
            </a:r>
            <a:r>
              <a:rPr lang="lv-LV" dirty="0" smtClean="0"/>
              <a:t>iti </a:t>
            </a:r>
            <a:r>
              <a:rPr lang="lv-LV" dirty="0"/>
              <a:t>ir gatavi darboties sabiedriskajās organizācijās un brīvprātīgo kustībā, nodarboties ar labdarību. </a:t>
            </a:r>
            <a:endParaRPr lang="lv-LV" dirty="0" smtClean="0"/>
          </a:p>
          <a:p>
            <a:r>
              <a:rPr lang="lv-LV" dirty="0" smtClean="0"/>
              <a:t>Katram </a:t>
            </a:r>
            <a:r>
              <a:rPr lang="lv-LV" dirty="0"/>
              <a:t>cilvēkam šī vajadzība just sevi kā sabiedrības daļu ir atšķirīga, taču tā ir ikviena cilvēka dzīves sastāvdaļa </a:t>
            </a:r>
            <a:endParaRPr lang="lv-LV" dirty="0"/>
          </a:p>
        </p:txBody>
      </p:sp>
    </p:spTree>
    <p:extLst>
      <p:ext uri="{BB962C8B-B14F-4D97-AF65-F5344CB8AC3E}">
        <p14:creationId xmlns:p14="http://schemas.microsoft.com/office/powerpoint/2010/main" val="559628560"/>
      </p:ext>
    </p:extLst>
  </p:cSld>
  <p:clrMapOvr>
    <a:masterClrMapping/>
  </p:clrMapOvr>
</p:sld>
</file>

<file path=ppt/theme/theme1.xml><?xml version="1.0" encoding="utf-8"?>
<a:theme xmlns:a="http://schemas.openxmlformats.org/drawingml/2006/main" name="Šķautne">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885</TotalTime>
  <Words>937</Words>
  <Application>Microsoft Office PowerPoint</Application>
  <PresentationFormat>Platekrāna</PresentationFormat>
  <Paragraphs>113</Paragraphs>
  <Slides>13</Slides>
  <Notes>0</Notes>
  <HiddenSlides>0</HiddenSlides>
  <MMClips>0</MMClips>
  <ScaleCrop>false</ScaleCrop>
  <HeadingPairs>
    <vt:vector size="6" baseType="variant">
      <vt:variant>
        <vt:lpstr>Lietotie fonti</vt:lpstr>
      </vt:variant>
      <vt:variant>
        <vt:i4>4</vt:i4>
      </vt:variant>
      <vt:variant>
        <vt:lpstr>Dizains</vt:lpstr>
      </vt:variant>
      <vt:variant>
        <vt:i4>1</vt:i4>
      </vt:variant>
      <vt:variant>
        <vt:lpstr>Slaidu virsraksti</vt:lpstr>
      </vt:variant>
      <vt:variant>
        <vt:i4>13</vt:i4>
      </vt:variant>
    </vt:vector>
  </HeadingPairs>
  <TitlesOfParts>
    <vt:vector size="18" baseType="lpstr">
      <vt:lpstr>Arial</vt:lpstr>
      <vt:lpstr>Calibri</vt:lpstr>
      <vt:lpstr>Trebuchet MS</vt:lpstr>
      <vt:lpstr>Wingdings 3</vt:lpstr>
      <vt:lpstr>Šķautne</vt:lpstr>
      <vt:lpstr>MŪŽU DZĪVO , MŪŽU MĀCIES!</vt:lpstr>
      <vt:lpstr> Karjera — izglītības, darba un privātās dzīves mijiedarbība cilvēka mūža laikā. (Izglītības likums) </vt:lpstr>
      <vt:lpstr>PowerPoint prezentācija</vt:lpstr>
      <vt:lpstr>PowerPoint prezentācija</vt:lpstr>
      <vt:lpstr>Darbs  </vt:lpstr>
      <vt:lpstr>Ģimene </vt:lpstr>
      <vt:lpstr>Brīvais laiks </vt:lpstr>
      <vt:lpstr>Garīgums </vt:lpstr>
      <vt:lpstr>Pilsoniskums </vt:lpstr>
      <vt:lpstr>Profesijas.</vt:lpstr>
      <vt:lpstr>Kādas prasmes ir nepieciešamas mūsdienu darba tirgū? </vt:lpstr>
      <vt:lpstr>Latvijas pieaugušo izglītības iespēju piedāvājums Latvijā un ES</vt:lpstr>
      <vt:lpstr>Paldies!   PREIĻU NOVADA IZGLĪTĪBAS PĀRVALDE Solvita Ķibere  (e-pasts: solvita.kibere@preili.lv Tālr. 26162423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prezentācija</dc:title>
  <dc:creator>Solvita Kibere</dc:creator>
  <cp:lastModifiedBy>Solvita Kibere</cp:lastModifiedBy>
  <cp:revision>49</cp:revision>
  <dcterms:created xsi:type="dcterms:W3CDTF">2022-08-22T06:45:58Z</dcterms:created>
  <dcterms:modified xsi:type="dcterms:W3CDTF">2022-10-04T07:41:31Z</dcterms:modified>
</cp:coreProperties>
</file>