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29.jpg" ContentType="image/pn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7402" r:id="rId2"/>
  </p:sldMasterIdLst>
  <p:notesMasterIdLst>
    <p:notesMasterId r:id="rId27"/>
  </p:notesMasterIdLst>
  <p:handoutMasterIdLst>
    <p:handoutMasterId r:id="rId28"/>
  </p:handoutMasterIdLst>
  <p:sldIdLst>
    <p:sldId id="334" r:id="rId3"/>
    <p:sldId id="267" r:id="rId4"/>
    <p:sldId id="261" r:id="rId5"/>
    <p:sldId id="418" r:id="rId6"/>
    <p:sldId id="419" r:id="rId7"/>
    <p:sldId id="438" r:id="rId8"/>
    <p:sldId id="409" r:id="rId9"/>
    <p:sldId id="415" r:id="rId10"/>
    <p:sldId id="416" r:id="rId11"/>
    <p:sldId id="417" r:id="rId12"/>
    <p:sldId id="452" r:id="rId13"/>
    <p:sldId id="450" r:id="rId14"/>
    <p:sldId id="323" r:id="rId15"/>
    <p:sldId id="413" r:id="rId16"/>
    <p:sldId id="414" r:id="rId17"/>
    <p:sldId id="410" r:id="rId18"/>
    <p:sldId id="437" r:id="rId19"/>
    <p:sldId id="436" r:id="rId20"/>
    <p:sldId id="440" r:id="rId21"/>
    <p:sldId id="442" r:id="rId22"/>
    <p:sldId id="445" r:id="rId23"/>
    <p:sldId id="443" r:id="rId24"/>
    <p:sldId id="451" r:id="rId25"/>
    <p:sldId id="340" r:id="rId26"/>
  </p:sldIdLst>
  <p:sldSz cx="9144000" cy="6858000" type="screen4x3"/>
  <p:notesSz cx="6781800" cy="9926638"/>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ＭＳ Ｐゴシック" panose="020B0600070205080204" pitchFamily="34" charset="-128"/>
        <a:cs typeface="+mn-cs"/>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ＭＳ Ｐゴシック" panose="020B0600070205080204" pitchFamily="34" charset="-128"/>
        <a:cs typeface="+mn-cs"/>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ＭＳ Ｐゴシック" panose="020B0600070205080204" pitchFamily="34" charset="-128"/>
        <a:cs typeface="+mn-cs"/>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ＭＳ Ｐゴシック" panose="020B0600070205080204" pitchFamily="34" charset="-128"/>
        <a:cs typeface="+mn-cs"/>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17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17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17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17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399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33" autoAdjust="0"/>
    <p:restoredTop sz="95343" autoAdjust="0"/>
  </p:normalViewPr>
  <p:slideViewPr>
    <p:cSldViewPr snapToGrid="0" snapToObjects="1">
      <p:cViewPr varScale="1">
        <p:scale>
          <a:sx n="74" d="100"/>
          <a:sy n="74" d="100"/>
        </p:scale>
        <p:origin x="1272" y="7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357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xmlns="" id="{4D360D8A-5B0E-4E02-95FE-DD50D781B06C}"/>
              </a:ext>
            </a:extLst>
          </p:cNvPr>
          <p:cNvSpPr>
            <a:spLocks noGrp="1" noChangeArrowheads="1"/>
          </p:cNvSpPr>
          <p:nvPr>
            <p:ph type="hdr" sz="quarter"/>
          </p:nvPr>
        </p:nvSpPr>
        <p:spPr bwMode="auto">
          <a:xfrm>
            <a:off x="0" y="0"/>
            <a:ext cx="29384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a typeface="MS PGothic" panose="020B0600070205080204" pitchFamily="34" charset="-128"/>
              </a:defRPr>
            </a:lvl1pPr>
          </a:lstStyle>
          <a:p>
            <a:pPr>
              <a:defRPr/>
            </a:pPr>
            <a:endParaRPr lang="lv-LV" altLang="en-US"/>
          </a:p>
        </p:txBody>
      </p:sp>
      <p:sp>
        <p:nvSpPr>
          <p:cNvPr id="87043" name="Rectangle 3">
            <a:extLst>
              <a:ext uri="{FF2B5EF4-FFF2-40B4-BE49-F238E27FC236}">
                <a16:creationId xmlns:a16="http://schemas.microsoft.com/office/drawing/2014/main" xmlns="" id="{5A2B536C-543F-4AA3-925D-A320F15DB745}"/>
              </a:ext>
            </a:extLst>
          </p:cNvPr>
          <p:cNvSpPr>
            <a:spLocks noGrp="1" noChangeArrowheads="1"/>
          </p:cNvSpPr>
          <p:nvPr>
            <p:ph type="dt" sz="quarter" idx="1"/>
          </p:nvPr>
        </p:nvSpPr>
        <p:spPr bwMode="auto">
          <a:xfrm>
            <a:off x="3841750" y="0"/>
            <a:ext cx="29384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MS PGothic" panose="020B0600070205080204" pitchFamily="34" charset="-128"/>
              </a:defRPr>
            </a:lvl1pPr>
          </a:lstStyle>
          <a:p>
            <a:pPr>
              <a:defRPr/>
            </a:pPr>
            <a:fld id="{E202E0D1-B377-427A-8834-5153369216FC}" type="datetimeFigureOut">
              <a:rPr lang="lv-LV" altLang="en-US"/>
              <a:pPr>
                <a:defRPr/>
              </a:pPr>
              <a:t>04.10.2022</a:t>
            </a:fld>
            <a:endParaRPr lang="lv-LV" altLang="en-US"/>
          </a:p>
        </p:txBody>
      </p:sp>
      <p:sp>
        <p:nvSpPr>
          <p:cNvPr id="87044" name="Rectangle 4">
            <a:extLst>
              <a:ext uri="{FF2B5EF4-FFF2-40B4-BE49-F238E27FC236}">
                <a16:creationId xmlns:a16="http://schemas.microsoft.com/office/drawing/2014/main" xmlns="" id="{645922E2-4A81-4D0C-81D7-E7420DE59563}"/>
              </a:ext>
            </a:extLst>
          </p:cNvPr>
          <p:cNvSpPr>
            <a:spLocks noGrp="1" noChangeArrowheads="1"/>
          </p:cNvSpPr>
          <p:nvPr>
            <p:ph type="ftr" sz="quarter" idx="2"/>
          </p:nvPr>
        </p:nvSpPr>
        <p:spPr bwMode="auto">
          <a:xfrm>
            <a:off x="0" y="9428163"/>
            <a:ext cx="29384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a typeface="MS PGothic" panose="020B0600070205080204" pitchFamily="34" charset="-128"/>
              </a:defRPr>
            </a:lvl1pPr>
          </a:lstStyle>
          <a:p>
            <a:pPr>
              <a:defRPr/>
            </a:pPr>
            <a:endParaRPr lang="lv-LV" altLang="en-US"/>
          </a:p>
        </p:txBody>
      </p:sp>
      <p:sp>
        <p:nvSpPr>
          <p:cNvPr id="87045" name="Rectangle 5">
            <a:extLst>
              <a:ext uri="{FF2B5EF4-FFF2-40B4-BE49-F238E27FC236}">
                <a16:creationId xmlns:a16="http://schemas.microsoft.com/office/drawing/2014/main" xmlns="" id="{23CCDE7E-77E0-4D10-8DD5-A8E87E2D6847}"/>
              </a:ext>
            </a:extLst>
          </p:cNvPr>
          <p:cNvSpPr>
            <a:spLocks noGrp="1" noChangeArrowheads="1"/>
          </p:cNvSpPr>
          <p:nvPr>
            <p:ph type="sldNum" sz="quarter" idx="3"/>
          </p:nvPr>
        </p:nvSpPr>
        <p:spPr bwMode="auto">
          <a:xfrm>
            <a:off x="3841750" y="9428163"/>
            <a:ext cx="29384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04BAC94A-D096-48C5-A612-0A9080F066EE}" type="slidenum">
              <a:rPr lang="lv-LV" altLang="en-US"/>
              <a:pPr>
                <a:defRPr/>
              </a:pPr>
              <a:t>‹#›</a:t>
            </a:fld>
            <a:endParaRPr lang="lv-LV" altLang="en-US"/>
          </a:p>
        </p:txBody>
      </p:sp>
    </p:spTree>
    <p:extLst>
      <p:ext uri="{BB962C8B-B14F-4D97-AF65-F5344CB8AC3E}">
        <p14:creationId xmlns:p14="http://schemas.microsoft.com/office/powerpoint/2010/main" val="126924025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39AE70B6-7192-47E6-AD51-40EA468A8C52}"/>
              </a:ext>
            </a:extLst>
          </p:cNvPr>
          <p:cNvSpPr>
            <a:spLocks noGrp="1"/>
          </p:cNvSpPr>
          <p:nvPr>
            <p:ph type="hdr" sz="quarter"/>
          </p:nvPr>
        </p:nvSpPr>
        <p:spPr>
          <a:xfrm>
            <a:off x="0" y="0"/>
            <a:ext cx="2938463" cy="496888"/>
          </a:xfrm>
          <a:prstGeom prst="rect">
            <a:avLst/>
          </a:prstGeom>
        </p:spPr>
        <p:txBody>
          <a:bodyPr vert="horz" lIns="91440" tIns="45720" rIns="91440" bIns="45720" rtlCol="0"/>
          <a:lstStyle>
            <a:lvl1pPr algn="l" defTabSz="939575" eaLnBrk="1" fontAlgn="auto" hangingPunct="1">
              <a:spcBef>
                <a:spcPts val="0"/>
              </a:spcBef>
              <a:spcAft>
                <a:spcPts val="0"/>
              </a:spcAft>
              <a:defRPr sz="1200">
                <a:latin typeface="+mn-lt"/>
                <a:ea typeface="+mn-ea"/>
                <a:cs typeface="+mn-cs"/>
              </a:defRPr>
            </a:lvl1pPr>
          </a:lstStyle>
          <a:p>
            <a:pPr>
              <a:defRPr/>
            </a:pPr>
            <a:endParaRPr lang="lv-LV"/>
          </a:p>
        </p:txBody>
      </p:sp>
      <p:sp>
        <p:nvSpPr>
          <p:cNvPr id="3" name="Date Placeholder 2">
            <a:extLst>
              <a:ext uri="{FF2B5EF4-FFF2-40B4-BE49-F238E27FC236}">
                <a16:creationId xmlns:a16="http://schemas.microsoft.com/office/drawing/2014/main" xmlns="" id="{BC68A5B4-72F0-464E-A628-87D6DB85ACF9}"/>
              </a:ext>
            </a:extLst>
          </p:cNvPr>
          <p:cNvSpPr>
            <a:spLocks noGrp="1"/>
          </p:cNvSpPr>
          <p:nvPr>
            <p:ph type="dt" idx="1"/>
          </p:nvPr>
        </p:nvSpPr>
        <p:spPr>
          <a:xfrm>
            <a:off x="3841750" y="0"/>
            <a:ext cx="2938463"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MS PGothic" panose="020B0600070205080204" pitchFamily="34" charset="-128"/>
              </a:defRPr>
            </a:lvl1pPr>
          </a:lstStyle>
          <a:p>
            <a:pPr>
              <a:defRPr/>
            </a:pPr>
            <a:fld id="{EBBA687F-0EB3-4D42-AFF0-34413CA73EDD}" type="datetimeFigureOut">
              <a:rPr lang="lv-LV" altLang="lv-LV"/>
              <a:pPr>
                <a:defRPr/>
              </a:pPr>
              <a:t>04.10.2022</a:t>
            </a:fld>
            <a:endParaRPr lang="lv-LV" altLang="lv-LV"/>
          </a:p>
        </p:txBody>
      </p:sp>
      <p:sp>
        <p:nvSpPr>
          <p:cNvPr id="4" name="Slide Image Placeholder 3">
            <a:extLst>
              <a:ext uri="{FF2B5EF4-FFF2-40B4-BE49-F238E27FC236}">
                <a16:creationId xmlns:a16="http://schemas.microsoft.com/office/drawing/2014/main" xmlns="" id="{0B11E813-1F86-4B1B-A882-7B078D5A81FA}"/>
              </a:ext>
            </a:extLst>
          </p:cNvPr>
          <p:cNvSpPr>
            <a:spLocks noGrp="1" noRot="1" noChangeAspect="1"/>
          </p:cNvSpPr>
          <p:nvPr>
            <p:ph type="sldImg" idx="2"/>
          </p:nvPr>
        </p:nvSpPr>
        <p:spPr>
          <a:xfrm>
            <a:off x="908050" y="742950"/>
            <a:ext cx="4965700" cy="3724275"/>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a:extLst>
              <a:ext uri="{FF2B5EF4-FFF2-40B4-BE49-F238E27FC236}">
                <a16:creationId xmlns:a16="http://schemas.microsoft.com/office/drawing/2014/main" xmlns="" id="{38EFD728-2DC3-4379-9FDB-257F6AC7B048}"/>
              </a:ext>
            </a:extLst>
          </p:cNvPr>
          <p:cNvSpPr>
            <a:spLocks noGrp="1"/>
          </p:cNvSpPr>
          <p:nvPr>
            <p:ph type="body" sz="quarter" idx="3"/>
          </p:nvPr>
        </p:nvSpPr>
        <p:spPr>
          <a:xfrm>
            <a:off x="676275" y="4716463"/>
            <a:ext cx="5429250"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a:extLst>
              <a:ext uri="{FF2B5EF4-FFF2-40B4-BE49-F238E27FC236}">
                <a16:creationId xmlns:a16="http://schemas.microsoft.com/office/drawing/2014/main" xmlns="" id="{4DE6FD8F-AAD4-4497-B9EE-18CF3377139A}"/>
              </a:ext>
            </a:extLst>
          </p:cNvPr>
          <p:cNvSpPr>
            <a:spLocks noGrp="1"/>
          </p:cNvSpPr>
          <p:nvPr>
            <p:ph type="ftr" sz="quarter" idx="4"/>
          </p:nvPr>
        </p:nvSpPr>
        <p:spPr>
          <a:xfrm>
            <a:off x="0" y="9428163"/>
            <a:ext cx="2938463" cy="496887"/>
          </a:xfrm>
          <a:prstGeom prst="rect">
            <a:avLst/>
          </a:prstGeom>
        </p:spPr>
        <p:txBody>
          <a:bodyPr vert="horz" lIns="91440" tIns="45720" rIns="91440" bIns="45720" rtlCol="0" anchor="b"/>
          <a:lstStyle>
            <a:lvl1pPr algn="l" defTabSz="939575" eaLnBrk="1" fontAlgn="auto" hangingPunct="1">
              <a:spcBef>
                <a:spcPts val="0"/>
              </a:spcBef>
              <a:spcAft>
                <a:spcPts val="0"/>
              </a:spcAft>
              <a:defRPr sz="1200">
                <a:latin typeface="+mn-lt"/>
                <a:ea typeface="+mn-ea"/>
                <a:cs typeface="+mn-cs"/>
              </a:defRPr>
            </a:lvl1pPr>
          </a:lstStyle>
          <a:p>
            <a:pPr>
              <a:defRPr/>
            </a:pPr>
            <a:endParaRPr lang="lv-LV"/>
          </a:p>
        </p:txBody>
      </p:sp>
      <p:sp>
        <p:nvSpPr>
          <p:cNvPr id="7" name="Slide Number Placeholder 6">
            <a:extLst>
              <a:ext uri="{FF2B5EF4-FFF2-40B4-BE49-F238E27FC236}">
                <a16:creationId xmlns:a16="http://schemas.microsoft.com/office/drawing/2014/main" xmlns="" id="{CBE18238-F5DD-4BDF-945E-451B1998ADCC}"/>
              </a:ext>
            </a:extLst>
          </p:cNvPr>
          <p:cNvSpPr>
            <a:spLocks noGrp="1"/>
          </p:cNvSpPr>
          <p:nvPr>
            <p:ph type="sldNum" sz="quarter" idx="5"/>
          </p:nvPr>
        </p:nvSpPr>
        <p:spPr>
          <a:xfrm>
            <a:off x="3841750" y="9428163"/>
            <a:ext cx="2938463"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F16E90B-9CC1-44CA-8565-BD19A1134059}" type="slidenum">
              <a:rPr lang="lv-LV" altLang="lv-LV"/>
              <a:pPr>
                <a:defRPr/>
              </a:pPr>
              <a:t>‹#›</a:t>
            </a:fld>
            <a:endParaRPr lang="lv-LV" altLang="lv-LV"/>
          </a:p>
        </p:txBody>
      </p:sp>
    </p:spTree>
    <p:extLst>
      <p:ext uri="{BB962C8B-B14F-4D97-AF65-F5344CB8AC3E}">
        <p14:creationId xmlns:p14="http://schemas.microsoft.com/office/powerpoint/2010/main" val="1754125682"/>
      </p:ext>
    </p:extLst>
  </p:cSld>
  <p:clrMap bg1="lt1" tx1="dk1" bg2="lt2" tx2="dk2" accent1="accent1" accent2="accent2" accent3="accent3" accent4="accent4" accent5="accent5" accent6="accent6" hlink="hlink" folHlink="folHlink"/>
  <p:hf sldNum="0" hdr="0" ftr="0" dt="0"/>
  <p:notesStyle>
    <a:lvl1pPr algn="l" defTabSz="938213"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1pPr>
    <a:lvl2pPr marL="468313" algn="l" defTabSz="938213"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2pPr>
    <a:lvl3pPr marL="938213" algn="l" defTabSz="938213"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3pPr>
    <a:lvl4pPr marL="1408113" algn="l" defTabSz="938213"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4pPr>
    <a:lvl5pPr marL="1878013" algn="l" defTabSz="938213"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7337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marL="0" marR="0" lvl="0" indent="0" algn="r" defTabSz="939575" rtl="0" eaLnBrk="1" fontAlgn="auto" latinLnBrk="0" hangingPunct="1">
              <a:lnSpc>
                <a:spcPct val="100000"/>
              </a:lnSpc>
              <a:spcBef>
                <a:spcPts val="0"/>
              </a:spcBef>
              <a:spcAft>
                <a:spcPts val="0"/>
              </a:spcAft>
              <a:buClrTx/>
              <a:buSzTx/>
              <a:buFontTx/>
              <a:buNone/>
              <a:tabLst/>
              <a:defRPr/>
            </a:pPr>
            <a:fld id="{1B279CF9-1BEB-4BD2-BFB6-79C9D6052C24}" type="slidenum">
              <a:rPr kumimoji="0" lang="lv-LV"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9575" rtl="0" eaLnBrk="1" fontAlgn="auto" latinLnBrk="0" hangingPunct="1">
                <a:lnSpc>
                  <a:spcPct val="100000"/>
                </a:lnSpc>
                <a:spcBef>
                  <a:spcPts val="0"/>
                </a:spcBef>
                <a:spcAft>
                  <a:spcPts val="0"/>
                </a:spcAft>
                <a:buClrTx/>
                <a:buSzTx/>
                <a:buFontTx/>
                <a:buNone/>
                <a:tabLst/>
                <a:defRPr/>
              </a:pPr>
              <a:t>23</a:t>
            </a:fld>
            <a:endParaRPr kumimoji="0" lang="lv-LV"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7627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extLst>
      <p:ext uri="{BB962C8B-B14F-4D97-AF65-F5344CB8AC3E}">
        <p14:creationId xmlns:p14="http://schemas.microsoft.com/office/powerpoint/2010/main" val="4045523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extLst>
      <p:ext uri="{BB962C8B-B14F-4D97-AF65-F5344CB8AC3E}">
        <p14:creationId xmlns:p14="http://schemas.microsoft.com/office/powerpoint/2010/main" val="2043387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extLst>
      <p:ext uri="{BB962C8B-B14F-4D97-AF65-F5344CB8AC3E}">
        <p14:creationId xmlns:p14="http://schemas.microsoft.com/office/powerpoint/2010/main" val="221515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extLst>
      <p:ext uri="{BB962C8B-B14F-4D97-AF65-F5344CB8AC3E}">
        <p14:creationId xmlns:p14="http://schemas.microsoft.com/office/powerpoint/2010/main" val="3035775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marL="0" marR="0" lvl="0" indent="0" algn="r" defTabSz="939575" rtl="0" eaLnBrk="1" fontAlgn="auto" latinLnBrk="0" hangingPunct="1">
              <a:lnSpc>
                <a:spcPct val="100000"/>
              </a:lnSpc>
              <a:spcBef>
                <a:spcPts val="0"/>
              </a:spcBef>
              <a:spcAft>
                <a:spcPts val="0"/>
              </a:spcAft>
              <a:buClrTx/>
              <a:buSzTx/>
              <a:buFontTx/>
              <a:buNone/>
              <a:tabLst/>
              <a:defRPr/>
            </a:pPr>
            <a:fld id="{1B279CF9-1BEB-4BD2-BFB6-79C9D6052C24}" type="slidenum">
              <a:rPr kumimoji="0" lang="lv-LV"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9575" rtl="0" eaLnBrk="1" fontAlgn="auto" latinLnBrk="0" hangingPunct="1">
                <a:lnSpc>
                  <a:spcPct val="100000"/>
                </a:lnSpc>
                <a:spcBef>
                  <a:spcPts val="0"/>
                </a:spcBef>
                <a:spcAft>
                  <a:spcPts val="0"/>
                </a:spcAft>
                <a:buClrTx/>
                <a:buSzTx/>
                <a:buFontTx/>
                <a:buNone/>
                <a:tabLst/>
                <a:defRPr/>
              </a:pPr>
              <a:t>12</a:t>
            </a:fld>
            <a:endParaRPr kumimoji="0" lang="lv-LV"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8964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extLst>
      <p:ext uri="{BB962C8B-B14F-4D97-AF65-F5344CB8AC3E}">
        <p14:creationId xmlns:p14="http://schemas.microsoft.com/office/powerpoint/2010/main" val="3565410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extLst>
      <p:ext uri="{BB962C8B-B14F-4D97-AF65-F5344CB8AC3E}">
        <p14:creationId xmlns:p14="http://schemas.microsoft.com/office/powerpoint/2010/main" val="3326957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extLst>
      <p:ext uri="{BB962C8B-B14F-4D97-AF65-F5344CB8AC3E}">
        <p14:creationId xmlns:p14="http://schemas.microsoft.com/office/powerpoint/2010/main" val="12345837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7"/>
          <p:cNvSpPr>
            <a:spLocks noChangeAspect="1"/>
          </p:cNvSpPr>
          <p:nvPr userDrawn="1"/>
        </p:nvSpPr>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ltLang="lv-LV"/>
          </a:p>
        </p:txBody>
      </p:sp>
      <p:sp>
        <p:nvSpPr>
          <p:cNvPr id="7" name="Title 1">
            <a:extLst>
              <a:ext uri="{FF2B5EF4-FFF2-40B4-BE49-F238E27FC236}">
                <a16:creationId xmlns:a16="http://schemas.microsoft.com/office/drawing/2014/main" xmlns="" id="{FE109196-1C27-4A43-B8C5-81F9500DF7CB}"/>
              </a:ext>
            </a:extLst>
          </p:cNvPr>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959330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3"/>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69788" indent="0" algn="ctr">
              <a:buNone/>
              <a:defRPr>
                <a:solidFill>
                  <a:schemeClr val="tx1">
                    <a:tint val="75000"/>
                  </a:schemeClr>
                </a:solidFill>
              </a:defRPr>
            </a:lvl2pPr>
            <a:lvl3pPr marL="939575" indent="0" algn="ctr">
              <a:buNone/>
              <a:defRPr>
                <a:solidFill>
                  <a:schemeClr val="tx1">
                    <a:tint val="75000"/>
                  </a:schemeClr>
                </a:solidFill>
              </a:defRPr>
            </a:lvl3pPr>
            <a:lvl4pPr marL="1409365" indent="0" algn="ctr">
              <a:buNone/>
              <a:defRPr>
                <a:solidFill>
                  <a:schemeClr val="tx1">
                    <a:tint val="75000"/>
                  </a:schemeClr>
                </a:solidFill>
              </a:defRPr>
            </a:lvl4pPr>
            <a:lvl5pPr marL="1879152" indent="0" algn="ctr">
              <a:buNone/>
              <a:defRPr>
                <a:solidFill>
                  <a:schemeClr val="tx1">
                    <a:tint val="75000"/>
                  </a:schemeClr>
                </a:solidFill>
              </a:defRPr>
            </a:lvl5pPr>
            <a:lvl6pPr marL="2348940" indent="0" algn="ctr">
              <a:buNone/>
              <a:defRPr>
                <a:solidFill>
                  <a:schemeClr val="tx1">
                    <a:tint val="75000"/>
                  </a:schemeClr>
                </a:solidFill>
              </a:defRPr>
            </a:lvl6pPr>
            <a:lvl7pPr marL="2818729" indent="0" algn="ctr">
              <a:buNone/>
              <a:defRPr>
                <a:solidFill>
                  <a:schemeClr val="tx1">
                    <a:tint val="75000"/>
                  </a:schemeClr>
                </a:solidFill>
              </a:defRPr>
            </a:lvl7pPr>
            <a:lvl8pPr marL="3288515" indent="0" algn="ctr">
              <a:buNone/>
              <a:defRPr>
                <a:solidFill>
                  <a:schemeClr val="tx1">
                    <a:tint val="75000"/>
                  </a:schemeClr>
                </a:solidFill>
              </a:defRPr>
            </a:lvl8pPr>
            <a:lvl9pPr marL="3758305"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F5E6177F-90B4-4983-83BB-E18B81CB32D8}"/>
              </a:ext>
            </a:extLst>
          </p:cNvPr>
          <p:cNvSpPr>
            <a:spLocks noGrp="1"/>
          </p:cNvSpPr>
          <p:nvPr>
            <p:ph type="dt" sz="half" idx="10"/>
          </p:nvPr>
        </p:nvSpPr>
        <p:spPr/>
        <p:txBody>
          <a:bodyPr/>
          <a:lstStyle>
            <a:lvl1pPr>
              <a:defRPr/>
            </a:lvl1pPr>
          </a:lstStyle>
          <a:p>
            <a:pPr>
              <a:defRPr/>
            </a:pPr>
            <a:endParaRPr lang="en-US" altLang="lv-LV"/>
          </a:p>
        </p:txBody>
      </p:sp>
      <p:sp>
        <p:nvSpPr>
          <p:cNvPr id="5" name="Footer Placeholder 4">
            <a:extLst>
              <a:ext uri="{FF2B5EF4-FFF2-40B4-BE49-F238E27FC236}">
                <a16:creationId xmlns:a16="http://schemas.microsoft.com/office/drawing/2014/main" xmlns="" id="{52793943-684A-4457-A22E-51DEF87D3A0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A2E428E5-C2D2-4CA7-896B-82C3AEE98C3C}"/>
              </a:ext>
            </a:extLst>
          </p:cNvPr>
          <p:cNvSpPr>
            <a:spLocks noGrp="1"/>
          </p:cNvSpPr>
          <p:nvPr>
            <p:ph type="sldNum" sz="quarter" idx="12"/>
          </p:nvPr>
        </p:nvSpPr>
        <p:spPr/>
        <p:txBody>
          <a:bodyPr/>
          <a:lstStyle>
            <a:lvl1pPr>
              <a:defRPr/>
            </a:lvl1pPr>
          </a:lstStyle>
          <a:p>
            <a:pPr>
              <a:defRPr/>
            </a:pPr>
            <a:fld id="{72AAF34A-D02F-4EA2-B928-FE29B75D002E}" type="slidenum">
              <a:rPr lang="en-US" altLang="lv-LV"/>
              <a:pPr>
                <a:defRPr/>
              </a:pPr>
              <a:t>‹#›</a:t>
            </a:fld>
            <a:endParaRPr lang="en-US" altLang="lv-LV"/>
          </a:p>
        </p:txBody>
      </p:sp>
    </p:spTree>
    <p:extLst>
      <p:ext uri="{BB962C8B-B14F-4D97-AF65-F5344CB8AC3E}">
        <p14:creationId xmlns:p14="http://schemas.microsoft.com/office/powerpoint/2010/main" val="3476850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D05FB09-6B97-4191-8118-69206203BD2F}" type="datetime1">
              <a:rPr lang="en-US"/>
              <a:pPr>
                <a:defRPr/>
              </a:pPr>
              <a:t>10/4/2022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1C9078-E8FD-485A-8952-BD01F1AF0F1E}" type="slidenum">
              <a:rPr lang="en-US"/>
              <a:pPr>
                <a:defRPr/>
              </a:pPr>
              <a:t>‹#›</a:t>
            </a:fld>
            <a:endParaRPr lang="en-US" dirty="0"/>
          </a:p>
        </p:txBody>
      </p:sp>
    </p:spTree>
    <p:extLst>
      <p:ext uri="{BB962C8B-B14F-4D97-AF65-F5344CB8AC3E}">
        <p14:creationId xmlns:p14="http://schemas.microsoft.com/office/powerpoint/2010/main" val="379740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3"/>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52341" indent="0" algn="ctr">
              <a:buNone/>
              <a:defRPr>
                <a:solidFill>
                  <a:schemeClr val="tx1">
                    <a:tint val="75000"/>
                  </a:schemeClr>
                </a:solidFill>
              </a:defRPr>
            </a:lvl2pPr>
            <a:lvl3pPr marL="704681" indent="0" algn="ctr">
              <a:buNone/>
              <a:defRPr>
                <a:solidFill>
                  <a:schemeClr val="tx1">
                    <a:tint val="75000"/>
                  </a:schemeClr>
                </a:solidFill>
              </a:defRPr>
            </a:lvl3pPr>
            <a:lvl4pPr marL="1057024" indent="0" algn="ctr">
              <a:buNone/>
              <a:defRPr>
                <a:solidFill>
                  <a:schemeClr val="tx1">
                    <a:tint val="75000"/>
                  </a:schemeClr>
                </a:solidFill>
              </a:defRPr>
            </a:lvl4pPr>
            <a:lvl5pPr marL="1409364" indent="0" algn="ctr">
              <a:buNone/>
              <a:defRPr>
                <a:solidFill>
                  <a:schemeClr val="tx1">
                    <a:tint val="75000"/>
                  </a:schemeClr>
                </a:solidFill>
              </a:defRPr>
            </a:lvl5pPr>
            <a:lvl6pPr marL="1761705" indent="0" algn="ctr">
              <a:buNone/>
              <a:defRPr>
                <a:solidFill>
                  <a:schemeClr val="tx1">
                    <a:tint val="75000"/>
                  </a:schemeClr>
                </a:solidFill>
              </a:defRPr>
            </a:lvl6pPr>
            <a:lvl7pPr marL="2114047" indent="0" algn="ctr">
              <a:buNone/>
              <a:defRPr>
                <a:solidFill>
                  <a:schemeClr val="tx1">
                    <a:tint val="75000"/>
                  </a:schemeClr>
                </a:solidFill>
              </a:defRPr>
            </a:lvl7pPr>
            <a:lvl8pPr marL="2466386" indent="0" algn="ctr">
              <a:buNone/>
              <a:defRPr>
                <a:solidFill>
                  <a:schemeClr val="tx1">
                    <a:tint val="75000"/>
                  </a:schemeClr>
                </a:solidFill>
              </a:defRPr>
            </a:lvl8pPr>
            <a:lvl9pPr marL="281872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07E36EF-F306-4DC8-8AAA-8D4474BA28D2}" type="datetime1">
              <a:rPr lang="en-US" smtClean="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860477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1D3BD9-0151-43B7-AEAD-96BBBD7BDC75}" type="datetime1">
              <a:rPr lang="en-US" smtClean="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57967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0" y="4406907"/>
            <a:ext cx="7772400" cy="1362075"/>
          </a:xfrm>
        </p:spPr>
        <p:txBody>
          <a:bodyPr anchor="t"/>
          <a:lstStyle>
            <a:lvl1pPr algn="l">
              <a:defRPr sz="3075" b="1" cap="all"/>
            </a:lvl1pPr>
          </a:lstStyle>
          <a:p>
            <a:r>
              <a:rPr lang="en-US"/>
              <a:t>Click to edit Master title style</a:t>
            </a:r>
          </a:p>
        </p:txBody>
      </p:sp>
      <p:sp>
        <p:nvSpPr>
          <p:cNvPr id="3" name="Text Placeholder 2"/>
          <p:cNvSpPr>
            <a:spLocks noGrp="1"/>
          </p:cNvSpPr>
          <p:nvPr>
            <p:ph type="body" idx="1"/>
          </p:nvPr>
        </p:nvSpPr>
        <p:spPr>
          <a:xfrm>
            <a:off x="722310" y="2906727"/>
            <a:ext cx="7772400" cy="1500188"/>
          </a:xfrm>
        </p:spPr>
        <p:txBody>
          <a:bodyPr anchor="b"/>
          <a:lstStyle>
            <a:lvl1pPr marL="0" indent="0">
              <a:buNone/>
              <a:defRPr sz="1425">
                <a:solidFill>
                  <a:schemeClr val="tx1">
                    <a:tint val="75000"/>
                  </a:schemeClr>
                </a:solidFill>
              </a:defRPr>
            </a:lvl1pPr>
            <a:lvl2pPr marL="352341" indent="0">
              <a:buNone/>
              <a:defRPr sz="1275">
                <a:solidFill>
                  <a:schemeClr val="tx1">
                    <a:tint val="75000"/>
                  </a:schemeClr>
                </a:solidFill>
              </a:defRPr>
            </a:lvl2pPr>
            <a:lvl3pPr marL="704681" indent="0">
              <a:buNone/>
              <a:defRPr sz="1200">
                <a:solidFill>
                  <a:schemeClr val="tx1">
                    <a:tint val="75000"/>
                  </a:schemeClr>
                </a:solidFill>
              </a:defRPr>
            </a:lvl3pPr>
            <a:lvl4pPr marL="1057024" indent="0">
              <a:buNone/>
              <a:defRPr sz="1050">
                <a:solidFill>
                  <a:schemeClr val="tx1">
                    <a:tint val="75000"/>
                  </a:schemeClr>
                </a:solidFill>
              </a:defRPr>
            </a:lvl4pPr>
            <a:lvl5pPr marL="1409364" indent="0">
              <a:buNone/>
              <a:defRPr sz="1050">
                <a:solidFill>
                  <a:schemeClr val="tx1">
                    <a:tint val="75000"/>
                  </a:schemeClr>
                </a:solidFill>
              </a:defRPr>
            </a:lvl5pPr>
            <a:lvl6pPr marL="1761705" indent="0">
              <a:buNone/>
              <a:defRPr sz="1050">
                <a:solidFill>
                  <a:schemeClr val="tx1">
                    <a:tint val="75000"/>
                  </a:schemeClr>
                </a:solidFill>
              </a:defRPr>
            </a:lvl6pPr>
            <a:lvl7pPr marL="2114047" indent="0">
              <a:buNone/>
              <a:defRPr sz="1050">
                <a:solidFill>
                  <a:schemeClr val="tx1">
                    <a:tint val="75000"/>
                  </a:schemeClr>
                </a:solidFill>
              </a:defRPr>
            </a:lvl7pPr>
            <a:lvl8pPr marL="2466386" indent="0">
              <a:buNone/>
              <a:defRPr sz="1050">
                <a:solidFill>
                  <a:schemeClr val="tx1">
                    <a:tint val="75000"/>
                  </a:schemeClr>
                </a:solidFill>
              </a:defRPr>
            </a:lvl8pPr>
            <a:lvl9pPr marL="2818729"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C083B0-04BE-42AC-B314-2C2EF8D15CD8}" type="datetime1">
              <a:rPr lang="en-US" smtClean="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82743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10"/>
            <a:ext cx="4038600" cy="4525965"/>
          </a:xfrm>
        </p:spPr>
        <p:txBody>
          <a:bodyPr/>
          <a:lstStyle>
            <a:lvl1pPr>
              <a:defRPr sz="2175"/>
            </a:lvl1pPr>
            <a:lvl2pPr>
              <a:defRPr sz="1875"/>
            </a:lvl2pPr>
            <a:lvl3pPr>
              <a:defRPr sz="1425"/>
            </a:lvl3pPr>
            <a:lvl4pPr>
              <a:defRPr sz="1275"/>
            </a:lvl4pPr>
            <a:lvl5pPr>
              <a:defRPr sz="1275"/>
            </a:lvl5pPr>
            <a:lvl6pPr>
              <a:defRPr sz="1275"/>
            </a:lvl6pPr>
            <a:lvl7pPr>
              <a:defRPr sz="1275"/>
            </a:lvl7pPr>
            <a:lvl8pPr>
              <a:defRPr sz="1275"/>
            </a:lvl8pPr>
            <a:lvl9pPr>
              <a:defRPr sz="12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10"/>
            <a:ext cx="4038600" cy="4525965"/>
          </a:xfrm>
        </p:spPr>
        <p:txBody>
          <a:bodyPr/>
          <a:lstStyle>
            <a:lvl1pPr>
              <a:defRPr sz="2175"/>
            </a:lvl1pPr>
            <a:lvl2pPr>
              <a:defRPr sz="1875"/>
            </a:lvl2pPr>
            <a:lvl3pPr>
              <a:defRPr sz="1425"/>
            </a:lvl3pPr>
            <a:lvl4pPr>
              <a:defRPr sz="1275"/>
            </a:lvl4pPr>
            <a:lvl5pPr>
              <a:defRPr sz="1275"/>
            </a:lvl5pPr>
            <a:lvl6pPr>
              <a:defRPr sz="1275"/>
            </a:lvl6pPr>
            <a:lvl7pPr>
              <a:defRPr sz="1275"/>
            </a:lvl7pPr>
            <a:lvl8pPr>
              <a:defRPr sz="1275"/>
            </a:lvl8pPr>
            <a:lvl9pPr>
              <a:defRPr sz="12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DF266F-EA99-400D-9D0C-E7E1F038576A}" type="datetime1">
              <a:rPr lang="en-US" smtClean="0"/>
              <a:t>10/4/2022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27155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5" y="1535116"/>
            <a:ext cx="4040190" cy="639765"/>
          </a:xfrm>
        </p:spPr>
        <p:txBody>
          <a:bodyPr anchor="b"/>
          <a:lstStyle>
            <a:lvl1pPr marL="0" indent="0">
              <a:buNone/>
              <a:defRPr sz="1875" b="1"/>
            </a:lvl1pPr>
            <a:lvl2pPr marL="352341" indent="0">
              <a:buNone/>
              <a:defRPr sz="1425" b="1"/>
            </a:lvl2pPr>
            <a:lvl3pPr marL="704681" indent="0">
              <a:buNone/>
              <a:defRPr sz="1275" b="1"/>
            </a:lvl3pPr>
            <a:lvl4pPr marL="1057024" indent="0">
              <a:buNone/>
              <a:defRPr sz="1200" b="1"/>
            </a:lvl4pPr>
            <a:lvl5pPr marL="1409364" indent="0">
              <a:buNone/>
              <a:defRPr sz="1200" b="1"/>
            </a:lvl5pPr>
            <a:lvl6pPr marL="1761705" indent="0">
              <a:buNone/>
              <a:defRPr sz="1200" b="1"/>
            </a:lvl6pPr>
            <a:lvl7pPr marL="2114047" indent="0">
              <a:buNone/>
              <a:defRPr sz="1200" b="1"/>
            </a:lvl7pPr>
            <a:lvl8pPr marL="2466386" indent="0">
              <a:buNone/>
              <a:defRPr sz="1200" b="1"/>
            </a:lvl8pPr>
            <a:lvl9pPr marL="2818729"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5" y="2174882"/>
            <a:ext cx="4040190" cy="3951285"/>
          </a:xfrm>
        </p:spPr>
        <p:txBody>
          <a:bodyPr/>
          <a:lstStyle>
            <a:lvl1pPr>
              <a:defRPr sz="1875"/>
            </a:lvl1pPr>
            <a:lvl2pPr>
              <a:defRPr sz="1425"/>
            </a:lvl2pPr>
            <a:lvl3pPr>
              <a:defRPr sz="127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6"/>
            <a:ext cx="4041780" cy="639765"/>
          </a:xfrm>
        </p:spPr>
        <p:txBody>
          <a:bodyPr anchor="b"/>
          <a:lstStyle>
            <a:lvl1pPr marL="0" indent="0">
              <a:buNone/>
              <a:defRPr sz="1875" b="1"/>
            </a:lvl1pPr>
            <a:lvl2pPr marL="352341" indent="0">
              <a:buNone/>
              <a:defRPr sz="1425" b="1"/>
            </a:lvl2pPr>
            <a:lvl3pPr marL="704681" indent="0">
              <a:buNone/>
              <a:defRPr sz="1275" b="1"/>
            </a:lvl3pPr>
            <a:lvl4pPr marL="1057024" indent="0">
              <a:buNone/>
              <a:defRPr sz="1200" b="1"/>
            </a:lvl4pPr>
            <a:lvl5pPr marL="1409364" indent="0">
              <a:buNone/>
              <a:defRPr sz="1200" b="1"/>
            </a:lvl5pPr>
            <a:lvl6pPr marL="1761705" indent="0">
              <a:buNone/>
              <a:defRPr sz="1200" b="1"/>
            </a:lvl6pPr>
            <a:lvl7pPr marL="2114047" indent="0">
              <a:buNone/>
              <a:defRPr sz="1200" b="1"/>
            </a:lvl7pPr>
            <a:lvl8pPr marL="2466386" indent="0">
              <a:buNone/>
              <a:defRPr sz="1200" b="1"/>
            </a:lvl8pPr>
            <a:lvl9pPr marL="2818729"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0" y="2174882"/>
            <a:ext cx="4041780" cy="3951285"/>
          </a:xfrm>
        </p:spPr>
        <p:txBody>
          <a:bodyPr/>
          <a:lstStyle>
            <a:lvl1pPr>
              <a:defRPr sz="1875"/>
            </a:lvl1pPr>
            <a:lvl2pPr>
              <a:defRPr sz="1425"/>
            </a:lvl2pPr>
            <a:lvl3pPr>
              <a:defRPr sz="127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FB6B37-6894-4C90-8033-2C5123084E45}" type="datetime1">
              <a:rPr lang="en-US" smtClean="0"/>
              <a:t>10/4/2022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191207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552FA5-C22A-4757-B247-134B2C882484}" type="datetime1">
              <a:rPr lang="en-US" smtClean="0"/>
              <a:t>10/4/2022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25787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6F796C-9AB3-4AF7-8FAC-3D18CC8B0ED0}" type="datetime1">
              <a:rPr lang="en-US" smtClean="0"/>
              <a:t>10/4/2022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7899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73055"/>
            <a:ext cx="3008310" cy="1162051"/>
          </a:xfrm>
        </p:spPr>
        <p:txBody>
          <a:bodyPr anchor="b"/>
          <a:lstStyle>
            <a:lvl1pPr algn="l">
              <a:defRPr sz="1425" b="1"/>
            </a:lvl1pPr>
          </a:lstStyle>
          <a:p>
            <a:r>
              <a:rPr lang="en-US"/>
              <a:t>Click to edit Master title style</a:t>
            </a:r>
          </a:p>
        </p:txBody>
      </p:sp>
      <p:sp>
        <p:nvSpPr>
          <p:cNvPr id="3" name="Content Placeholder 2"/>
          <p:cNvSpPr>
            <a:spLocks noGrp="1"/>
          </p:cNvSpPr>
          <p:nvPr>
            <p:ph idx="1"/>
          </p:nvPr>
        </p:nvSpPr>
        <p:spPr>
          <a:xfrm>
            <a:off x="3575056" y="273070"/>
            <a:ext cx="5111750" cy="5853113"/>
          </a:xfrm>
        </p:spPr>
        <p:txBody>
          <a:bodyPr/>
          <a:lstStyle>
            <a:lvl1pPr>
              <a:defRPr sz="2475"/>
            </a:lvl1pPr>
            <a:lvl2pPr>
              <a:defRPr sz="2175"/>
            </a:lvl2pPr>
            <a:lvl3pPr>
              <a:defRPr sz="1875"/>
            </a:lvl3pPr>
            <a:lvl4pPr>
              <a:defRPr sz="1425"/>
            </a:lvl4pPr>
            <a:lvl5pPr>
              <a:defRPr sz="1425"/>
            </a:lvl5pPr>
            <a:lvl6pPr>
              <a:defRPr sz="1425"/>
            </a:lvl6pPr>
            <a:lvl7pPr>
              <a:defRPr sz="1425"/>
            </a:lvl7pPr>
            <a:lvl8pPr>
              <a:defRPr sz="1425"/>
            </a:lvl8pPr>
            <a:lvl9pPr>
              <a:defRPr sz="14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5" y="1435112"/>
            <a:ext cx="3008310" cy="4691063"/>
          </a:xfrm>
        </p:spPr>
        <p:txBody>
          <a:bodyPr/>
          <a:lstStyle>
            <a:lvl1pPr marL="0" indent="0">
              <a:buNone/>
              <a:defRPr sz="1050"/>
            </a:lvl1pPr>
            <a:lvl2pPr marL="352341" indent="0">
              <a:buNone/>
              <a:defRPr sz="900"/>
            </a:lvl2pPr>
            <a:lvl3pPr marL="704681" indent="0">
              <a:buNone/>
              <a:defRPr sz="750"/>
            </a:lvl3pPr>
            <a:lvl4pPr marL="1057024" indent="0">
              <a:buNone/>
              <a:defRPr sz="750"/>
            </a:lvl4pPr>
            <a:lvl5pPr marL="1409364" indent="0">
              <a:buNone/>
              <a:defRPr sz="750"/>
            </a:lvl5pPr>
            <a:lvl6pPr marL="1761705" indent="0">
              <a:buNone/>
              <a:defRPr sz="750"/>
            </a:lvl6pPr>
            <a:lvl7pPr marL="2114047" indent="0">
              <a:buNone/>
              <a:defRPr sz="750"/>
            </a:lvl7pPr>
            <a:lvl8pPr marL="2466386" indent="0">
              <a:buNone/>
              <a:defRPr sz="750"/>
            </a:lvl8pPr>
            <a:lvl9pPr marL="2818729"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E1C4899-FBE4-436A-B953-13AE129D0177}" type="datetime1">
              <a:rPr lang="en-US" smtClean="0"/>
              <a:t>10/4/2022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02712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xmlns="" id="{40F32C87-5BA1-453C-8D24-F0083E94A309}"/>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8D2BC358-1F0A-4DDA-8B9B-341CA208693F}" type="slidenum">
              <a:rPr lang="en-US" altLang="lv-LV"/>
              <a:pPr>
                <a:defRPr/>
              </a:pPr>
              <a:t>‹#›</a:t>
            </a:fld>
            <a:endParaRPr lang="en-US" altLang="lv-LV"/>
          </a:p>
        </p:txBody>
      </p:sp>
    </p:spTree>
    <p:extLst>
      <p:ext uri="{BB962C8B-B14F-4D97-AF65-F5344CB8AC3E}">
        <p14:creationId xmlns:p14="http://schemas.microsoft.com/office/powerpoint/2010/main" val="14337705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0" y="4800607"/>
            <a:ext cx="5486400" cy="566739"/>
          </a:xfrm>
        </p:spPr>
        <p:txBody>
          <a:bodyPr anchor="b"/>
          <a:lstStyle>
            <a:lvl1pPr algn="l">
              <a:defRPr sz="1425" b="1"/>
            </a:lvl1pPr>
          </a:lstStyle>
          <a:p>
            <a:r>
              <a:rPr lang="en-US"/>
              <a:t>Click to edit Master title style</a:t>
            </a:r>
          </a:p>
        </p:txBody>
      </p:sp>
      <p:sp>
        <p:nvSpPr>
          <p:cNvPr id="3" name="Picture Placeholder 2"/>
          <p:cNvSpPr>
            <a:spLocks noGrp="1"/>
          </p:cNvSpPr>
          <p:nvPr>
            <p:ph type="pic" idx="1"/>
          </p:nvPr>
        </p:nvSpPr>
        <p:spPr>
          <a:xfrm>
            <a:off x="1792290" y="612773"/>
            <a:ext cx="5486400" cy="4114800"/>
          </a:xfrm>
        </p:spPr>
        <p:txBody>
          <a:bodyPr/>
          <a:lstStyle>
            <a:lvl1pPr marL="0" indent="0">
              <a:buNone/>
              <a:defRPr sz="2475"/>
            </a:lvl1pPr>
            <a:lvl2pPr marL="352341" indent="0">
              <a:buNone/>
              <a:defRPr sz="2175"/>
            </a:lvl2pPr>
            <a:lvl3pPr marL="704681" indent="0">
              <a:buNone/>
              <a:defRPr sz="1875"/>
            </a:lvl3pPr>
            <a:lvl4pPr marL="1057024" indent="0">
              <a:buNone/>
              <a:defRPr sz="1425"/>
            </a:lvl4pPr>
            <a:lvl5pPr marL="1409364" indent="0">
              <a:buNone/>
              <a:defRPr sz="1425"/>
            </a:lvl5pPr>
            <a:lvl6pPr marL="1761705" indent="0">
              <a:buNone/>
              <a:defRPr sz="1425"/>
            </a:lvl6pPr>
            <a:lvl7pPr marL="2114047" indent="0">
              <a:buNone/>
              <a:defRPr sz="1425"/>
            </a:lvl7pPr>
            <a:lvl8pPr marL="2466386" indent="0">
              <a:buNone/>
              <a:defRPr sz="1425"/>
            </a:lvl8pPr>
            <a:lvl9pPr marL="2818729" indent="0">
              <a:buNone/>
              <a:defRPr sz="1425"/>
            </a:lvl9pPr>
          </a:lstStyle>
          <a:p>
            <a:endParaRPr lang="en-US" dirty="0"/>
          </a:p>
        </p:txBody>
      </p:sp>
      <p:sp>
        <p:nvSpPr>
          <p:cNvPr id="4" name="Text Placeholder 3"/>
          <p:cNvSpPr>
            <a:spLocks noGrp="1"/>
          </p:cNvSpPr>
          <p:nvPr>
            <p:ph type="body" sz="half" idx="2"/>
          </p:nvPr>
        </p:nvSpPr>
        <p:spPr>
          <a:xfrm>
            <a:off x="1792290" y="5367355"/>
            <a:ext cx="5486400" cy="804863"/>
          </a:xfrm>
        </p:spPr>
        <p:txBody>
          <a:bodyPr/>
          <a:lstStyle>
            <a:lvl1pPr marL="0" indent="0">
              <a:buNone/>
              <a:defRPr sz="1050"/>
            </a:lvl1pPr>
            <a:lvl2pPr marL="352341" indent="0">
              <a:buNone/>
              <a:defRPr sz="900"/>
            </a:lvl2pPr>
            <a:lvl3pPr marL="704681" indent="0">
              <a:buNone/>
              <a:defRPr sz="750"/>
            </a:lvl3pPr>
            <a:lvl4pPr marL="1057024" indent="0">
              <a:buNone/>
              <a:defRPr sz="750"/>
            </a:lvl4pPr>
            <a:lvl5pPr marL="1409364" indent="0">
              <a:buNone/>
              <a:defRPr sz="750"/>
            </a:lvl5pPr>
            <a:lvl6pPr marL="1761705" indent="0">
              <a:buNone/>
              <a:defRPr sz="750"/>
            </a:lvl6pPr>
            <a:lvl7pPr marL="2114047" indent="0">
              <a:buNone/>
              <a:defRPr sz="750"/>
            </a:lvl7pPr>
            <a:lvl8pPr marL="2466386" indent="0">
              <a:buNone/>
              <a:defRPr sz="750"/>
            </a:lvl8pPr>
            <a:lvl9pPr marL="2818729"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4E87C3B-CBBA-4696-A256-DB771B1D7592}" type="datetime1">
              <a:rPr lang="en-US" smtClean="0"/>
              <a:t>10/4/2022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5486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C24159-2F47-4EE9-952E-D71639BC1AC0}" type="datetime1">
              <a:rPr lang="en-US" smtClean="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542677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9"/>
            <a:ext cx="2057400" cy="5851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9"/>
            <a:ext cx="6019800" cy="58515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E08223-0B3B-40B9-98E1-8D4B97B5257A}" type="datetime1">
              <a:rPr lang="en-US" smtClean="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9087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xmlns="" id="{F734BFC3-6724-4106-9A8B-A18F9949478A}"/>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97D39C10-37CA-4DAE-A5A3-A3AED8690717}" type="slidenum">
              <a:rPr lang="en-US" altLang="lv-LV"/>
              <a:pPr>
                <a:defRPr/>
              </a:pPr>
              <a:t>‹#›</a:t>
            </a:fld>
            <a:endParaRPr lang="en-US" altLang="lv-LV"/>
          </a:p>
        </p:txBody>
      </p:sp>
    </p:spTree>
    <p:extLst>
      <p:ext uri="{BB962C8B-B14F-4D97-AF65-F5344CB8AC3E}">
        <p14:creationId xmlns:p14="http://schemas.microsoft.com/office/powerpoint/2010/main" val="1297226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xmlns="" id="{F384BDE8-339C-47AC-ADFD-305331F28DCE}"/>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C3D2FB9C-2F3A-4083-8389-0D20A7BF14B9}" type="slidenum">
              <a:rPr lang="en-US" altLang="lv-LV"/>
              <a:pPr>
                <a:defRPr/>
              </a:pPr>
              <a:t>‹#›</a:t>
            </a:fld>
            <a:endParaRPr lang="en-US" altLang="lv-LV"/>
          </a:p>
        </p:txBody>
      </p:sp>
    </p:spTree>
    <p:extLst>
      <p:ext uri="{BB962C8B-B14F-4D97-AF65-F5344CB8AC3E}">
        <p14:creationId xmlns:p14="http://schemas.microsoft.com/office/powerpoint/2010/main" val="472694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a:extLst>
              <a:ext uri="{FF2B5EF4-FFF2-40B4-BE49-F238E27FC236}">
                <a16:creationId xmlns:a16="http://schemas.microsoft.com/office/drawing/2014/main" xmlns="" id="{A4E22924-817F-4857-B7F8-DA4A8502233F}"/>
              </a:ext>
            </a:extLst>
          </p:cNvPr>
          <p:cNvSpPr>
            <a:spLocks noGrp="1"/>
          </p:cNvSpPr>
          <p:nvPr>
            <p:ph type="sldNum" sz="quarter" idx="18"/>
          </p:nvPr>
        </p:nvSpPr>
        <p:spPr>
          <a:xfrm>
            <a:off x="8534400" y="6324600"/>
            <a:ext cx="304800" cy="304800"/>
          </a:xfrm>
        </p:spPr>
        <p:txBody>
          <a:bodyPr/>
          <a:lstStyle>
            <a:lvl1pPr>
              <a:defRPr sz="1000">
                <a:latin typeface="Verdana" panose="020B0604030504040204" pitchFamily="34" charset="0"/>
              </a:defRPr>
            </a:lvl1pPr>
          </a:lstStyle>
          <a:p>
            <a:pPr>
              <a:defRPr/>
            </a:pPr>
            <a:fld id="{1408F1BE-D17E-44D9-9648-A46E105C6733}" type="slidenum">
              <a:rPr lang="en-US" altLang="lv-LV"/>
              <a:pPr>
                <a:defRPr/>
              </a:pPr>
              <a:t>‹#›</a:t>
            </a:fld>
            <a:endParaRPr lang="en-US" altLang="lv-LV"/>
          </a:p>
        </p:txBody>
      </p:sp>
    </p:spTree>
    <p:extLst>
      <p:ext uri="{BB962C8B-B14F-4D97-AF65-F5344CB8AC3E}">
        <p14:creationId xmlns:p14="http://schemas.microsoft.com/office/powerpoint/2010/main" val="3537171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xmlns="" id="{F42F16B3-32D4-497A-B913-C274F3C2FEDA}"/>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CBD36D2A-4974-45A7-8A0A-A8ABB39CF184}" type="slidenum">
              <a:rPr lang="en-US" altLang="lv-LV"/>
              <a:pPr>
                <a:defRPr/>
              </a:pPr>
              <a:t>‹#›</a:t>
            </a:fld>
            <a:endParaRPr lang="en-US" altLang="lv-LV"/>
          </a:p>
        </p:txBody>
      </p:sp>
    </p:spTree>
    <p:extLst>
      <p:ext uri="{BB962C8B-B14F-4D97-AF65-F5344CB8AC3E}">
        <p14:creationId xmlns:p14="http://schemas.microsoft.com/office/powerpoint/2010/main" val="2212707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xmlns="" id="{7DB939CC-0861-40C4-A9D9-723F8B245F97}"/>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225B4A32-08CC-45BB-966C-1BDCED97DD19}" type="slidenum">
              <a:rPr lang="en-US" altLang="lv-LV"/>
              <a:pPr>
                <a:defRPr/>
              </a:pPr>
              <a:t>‹#›</a:t>
            </a:fld>
            <a:endParaRPr lang="en-US" altLang="lv-LV"/>
          </a:p>
        </p:txBody>
      </p:sp>
    </p:spTree>
    <p:extLst>
      <p:ext uri="{BB962C8B-B14F-4D97-AF65-F5344CB8AC3E}">
        <p14:creationId xmlns:p14="http://schemas.microsoft.com/office/powerpoint/2010/main" val="3678459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xmlns="" id="{7CA1F56A-2222-4600-A823-F6F16647D773}"/>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09389C9C-26A5-4500-9E40-53A252939DB1}" type="slidenum">
              <a:rPr lang="en-US" altLang="lv-LV"/>
              <a:pPr>
                <a:defRPr/>
              </a:pPr>
              <a:t>‹#›</a:t>
            </a:fld>
            <a:endParaRPr lang="en-US" altLang="lv-LV"/>
          </a:p>
        </p:txBody>
      </p:sp>
    </p:spTree>
    <p:extLst>
      <p:ext uri="{BB962C8B-B14F-4D97-AF65-F5344CB8AC3E}">
        <p14:creationId xmlns:p14="http://schemas.microsoft.com/office/powerpoint/2010/main" val="1565745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Picture 7"/>
          <p:cNvSpPr>
            <a:spLocks noChangeAspect="1"/>
          </p:cNvSpPr>
          <p:nvPr userDrawn="1"/>
        </p:nvSpPr>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ltLang="lv-LV"/>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15905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smtClean="0"/>
              <a:t>Click to edit Master text styles</a:t>
            </a:r>
          </a:p>
          <a:p>
            <a:pPr lvl="1"/>
            <a:r>
              <a:rPr lang="en-US" altLang="lv-LV" smtClean="0"/>
              <a:t>Second level</a:t>
            </a:r>
          </a:p>
          <a:p>
            <a:pPr lvl="2"/>
            <a:r>
              <a:rPr lang="en-US" altLang="lv-LV" smtClean="0"/>
              <a:t>Third level</a:t>
            </a:r>
          </a:p>
          <a:p>
            <a:pPr lvl="3"/>
            <a:r>
              <a:rPr lang="en-US" altLang="lv-LV" smtClean="0"/>
              <a:t>Fourth level</a:t>
            </a:r>
          </a:p>
          <a:p>
            <a:pPr lvl="4"/>
            <a:r>
              <a:rPr lang="en-US" altLang="lv-LV" smtClean="0"/>
              <a:t>Fifth level</a:t>
            </a:r>
          </a:p>
        </p:txBody>
      </p:sp>
      <p:sp>
        <p:nvSpPr>
          <p:cNvPr id="4" name="Date Placeholder 3">
            <a:extLst>
              <a:ext uri="{FF2B5EF4-FFF2-40B4-BE49-F238E27FC236}">
                <a16:creationId xmlns:a16="http://schemas.microsoft.com/office/drawing/2014/main" xmlns="" id="{F5E6177F-90B4-4983-83BB-E18B81CB32D8}"/>
              </a:ext>
            </a:extLst>
          </p:cNvPr>
          <p:cNvSpPr>
            <a:spLocks noGrp="1"/>
          </p:cNvSpPr>
          <p:nvPr>
            <p:ph type="dt" sz="half" idx="2"/>
          </p:nvPr>
        </p:nvSpPr>
        <p:spPr>
          <a:xfrm>
            <a:off x="457200" y="6356350"/>
            <a:ext cx="2133600" cy="365125"/>
          </a:xfrm>
          <a:prstGeom prst="rect">
            <a:avLst/>
          </a:prstGeom>
        </p:spPr>
        <p:txBody>
          <a:bodyPr vert="horz" wrap="square" lIns="93957" tIns="46979" rIns="93957" bIns="46979" numCol="1" anchor="ctr" anchorCtr="0" compatLnSpc="1">
            <a:prstTxWarp prst="textNoShape">
              <a:avLst/>
            </a:prstTxWarp>
          </a:bodyPr>
          <a:lstStyle>
            <a:lvl1pPr eaLnBrk="1" hangingPunct="1">
              <a:defRPr sz="1200">
                <a:solidFill>
                  <a:srgbClr val="898989"/>
                </a:solidFill>
                <a:ea typeface="MS PGothic" panose="020B0600070205080204" pitchFamily="34" charset="-128"/>
              </a:defRPr>
            </a:lvl1pPr>
          </a:lstStyle>
          <a:p>
            <a:pPr>
              <a:defRPr/>
            </a:pPr>
            <a:endParaRPr lang="en-US" altLang="lv-LV"/>
          </a:p>
        </p:txBody>
      </p:sp>
      <p:sp>
        <p:nvSpPr>
          <p:cNvPr id="5" name="Footer Placeholder 4">
            <a:extLst>
              <a:ext uri="{FF2B5EF4-FFF2-40B4-BE49-F238E27FC236}">
                <a16:creationId xmlns:a16="http://schemas.microsoft.com/office/drawing/2014/main" xmlns="" id="{52793943-684A-4457-A22E-51DEF87D3A07}"/>
              </a:ext>
            </a:extLst>
          </p:cNvPr>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A2E428E5-C2D2-4CA7-896B-82C3AEE98C3C}"/>
              </a:ext>
            </a:extLst>
          </p:cNvPr>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pPr>
              <a:defRPr/>
            </a:pPr>
            <a:fld id="{03E9DF5E-8087-480B-A46A-3ACE569917EC}" type="slidenum">
              <a:rPr lang="en-US" altLang="lv-LV"/>
              <a:pPr>
                <a:defRPr/>
              </a:pPr>
              <a:t>‹#›</a:t>
            </a:fld>
            <a:endParaRPr lang="en-US" altLang="lv-LV"/>
          </a:p>
        </p:txBody>
      </p:sp>
    </p:spTree>
  </p:cSld>
  <p:clrMap bg1="lt1" tx1="dk1" bg2="lt2" tx2="dk2" accent1="accent1" accent2="accent2" accent3="accent3" accent4="accent4" accent5="accent5" accent6="accent6" hlink="hlink" folHlink="folHlink"/>
  <p:sldLayoutIdLst>
    <p:sldLayoutId id="2147487392" r:id="rId1"/>
    <p:sldLayoutId id="2147487393" r:id="rId2"/>
    <p:sldLayoutId id="2147487394" r:id="rId3"/>
    <p:sldLayoutId id="2147487395" r:id="rId4"/>
    <p:sldLayoutId id="2147487396" r:id="rId5"/>
    <p:sldLayoutId id="2147487397" r:id="rId6"/>
    <p:sldLayoutId id="2147487398" r:id="rId7"/>
    <p:sldLayoutId id="2147487399" r:id="rId8"/>
    <p:sldLayoutId id="2147487400" r:id="rId9"/>
    <p:sldLayoutId id="2147487391" r:id="rId10"/>
    <p:sldLayoutId id="2147487401" r:id="rId11"/>
  </p:sldLayoutIdLst>
  <p:timing>
    <p:tnLst>
      <p:par>
        <p:cTn id="1" dur="indefinite" restart="never" nodeType="tmRoot"/>
      </p:par>
    </p:tnLst>
  </p:timing>
  <p:hf sldNum="0" hdr="0" ftr="0" dt="0"/>
  <p:txStyles>
    <p:titleStyle>
      <a:lvl1pPr algn="ctr" defTabSz="938213" rtl="0" eaLnBrk="0" fontAlgn="base" hangingPunct="0">
        <a:spcBef>
          <a:spcPct val="0"/>
        </a:spcBef>
        <a:spcAft>
          <a:spcPct val="0"/>
        </a:spcAft>
        <a:defRPr sz="4500" kern="1200">
          <a:solidFill>
            <a:schemeClr val="tx1"/>
          </a:solidFill>
          <a:latin typeface="+mj-lt"/>
          <a:ea typeface="ＭＳ Ｐゴシック" panose="020B0600070205080204" pitchFamily="34" charset="-128"/>
          <a:cs typeface="+mj-cs"/>
        </a:defRPr>
      </a:lvl1pPr>
      <a:lvl2pPr algn="ctr" defTabSz="938213" rtl="0" eaLnBrk="0" fontAlgn="base" hangingPunct="0">
        <a:spcBef>
          <a:spcPct val="0"/>
        </a:spcBef>
        <a:spcAft>
          <a:spcPct val="0"/>
        </a:spcAft>
        <a:defRPr sz="4500">
          <a:solidFill>
            <a:schemeClr val="tx1"/>
          </a:solidFill>
          <a:latin typeface="Times New Roman" pitchFamily="18" charset="0"/>
          <a:ea typeface="ＭＳ Ｐゴシック" panose="020B0600070205080204"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ＭＳ Ｐゴシック" panose="020B0600070205080204"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ＭＳ Ｐゴシック" panose="020B0600070205080204"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ＭＳ Ｐゴシック" panose="020B0600070205080204"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ＭＳ Ｐゴシック" panose="020B0600070205080204" pitchFamily="34" charset="-128"/>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ＭＳ Ｐゴシック" panose="020B0600070205080204" pitchFamily="34" charset="-128"/>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ＭＳ Ｐゴシック" panose="020B0600070205080204" pitchFamily="34" charset="-128"/>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ＭＳ Ｐゴシック" panose="020B0600070205080204" pitchFamily="34" charset="-128"/>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ＭＳ Ｐゴシック" panose="020B0600070205080204"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3"/>
            <a:ext cx="8229600" cy="1143000"/>
          </a:xfrm>
          <a:prstGeom prst="rect">
            <a:avLst/>
          </a:prstGeom>
        </p:spPr>
        <p:txBody>
          <a:bodyPr vert="horz" lIns="93957" tIns="46979" rIns="93957" bIns="46979" rtlCol="0" anchor="ctr">
            <a:normAutofit/>
          </a:bodyPr>
          <a:lstStyle/>
          <a:p>
            <a:r>
              <a:rPr lang="en-US"/>
              <a:t>Click to edit Master title style</a:t>
            </a:r>
          </a:p>
        </p:txBody>
      </p:sp>
      <p:sp>
        <p:nvSpPr>
          <p:cNvPr id="3" name="Text Placeholder 2"/>
          <p:cNvSpPr>
            <a:spLocks noGrp="1"/>
          </p:cNvSpPr>
          <p:nvPr>
            <p:ph type="body" idx="1"/>
          </p:nvPr>
        </p:nvSpPr>
        <p:spPr>
          <a:xfrm>
            <a:off x="457200" y="1600210"/>
            <a:ext cx="8229600" cy="4525965"/>
          </a:xfrm>
          <a:prstGeom prst="rect">
            <a:avLst/>
          </a:prstGeom>
        </p:spPr>
        <p:txBody>
          <a:bodyPr vert="horz" lIns="93957" tIns="46979" rIns="93957" bIns="4697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71"/>
            <a:ext cx="2133600" cy="365123"/>
          </a:xfrm>
          <a:prstGeom prst="rect">
            <a:avLst/>
          </a:prstGeom>
        </p:spPr>
        <p:txBody>
          <a:bodyPr vert="horz" lIns="93957" tIns="46979" rIns="93957" bIns="46979" rtlCol="0" anchor="ctr"/>
          <a:lstStyle>
            <a:lvl1pPr algn="l">
              <a:defRPr sz="900">
                <a:solidFill>
                  <a:schemeClr val="tx1">
                    <a:tint val="75000"/>
                  </a:schemeClr>
                </a:solidFill>
              </a:defRPr>
            </a:lvl1pPr>
          </a:lstStyle>
          <a:p>
            <a:fld id="{B2DD52F6-77A4-427B-B7D3-AD227881959C}" type="datetime1">
              <a:rPr lang="en-US" smtClean="0"/>
              <a:t>10/4/2022</a:t>
            </a:fld>
            <a:endParaRPr lang="en-US" dirty="0"/>
          </a:p>
        </p:txBody>
      </p:sp>
      <p:sp>
        <p:nvSpPr>
          <p:cNvPr id="5" name="Footer Placeholder 4"/>
          <p:cNvSpPr>
            <a:spLocks noGrp="1"/>
          </p:cNvSpPr>
          <p:nvPr>
            <p:ph type="ftr" sz="quarter" idx="3"/>
          </p:nvPr>
        </p:nvSpPr>
        <p:spPr>
          <a:xfrm>
            <a:off x="3124200" y="6356371"/>
            <a:ext cx="2895600" cy="365123"/>
          </a:xfrm>
          <a:prstGeom prst="rect">
            <a:avLst/>
          </a:prstGeom>
        </p:spPr>
        <p:txBody>
          <a:bodyPr vert="horz" lIns="93957" tIns="46979" rIns="93957" bIns="46979"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71"/>
            <a:ext cx="2133600" cy="365123"/>
          </a:xfrm>
          <a:prstGeom prst="rect">
            <a:avLst/>
          </a:prstGeom>
        </p:spPr>
        <p:txBody>
          <a:bodyPr vert="horz" lIns="93957" tIns="46979" rIns="93957" bIns="46979" rtlCol="0" anchor="ctr"/>
          <a:lstStyle>
            <a:lvl1pPr algn="r">
              <a:defRPr sz="9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49765608"/>
      </p:ext>
    </p:extLst>
  </p:cSld>
  <p:clrMap bg1="lt1" tx1="dk1" bg2="lt2" tx2="dk2" accent1="accent1" accent2="accent2" accent3="accent3" accent4="accent4" accent5="accent5" accent6="accent6" hlink="hlink" folHlink="folHlink"/>
  <p:sldLayoutIdLst>
    <p:sldLayoutId id="2147487403" r:id="rId1"/>
    <p:sldLayoutId id="2147487404" r:id="rId2"/>
    <p:sldLayoutId id="2147487405" r:id="rId3"/>
    <p:sldLayoutId id="2147487406" r:id="rId4"/>
    <p:sldLayoutId id="2147487407" r:id="rId5"/>
    <p:sldLayoutId id="2147487408" r:id="rId6"/>
    <p:sldLayoutId id="2147487409" r:id="rId7"/>
    <p:sldLayoutId id="2147487410" r:id="rId8"/>
    <p:sldLayoutId id="2147487411" r:id="rId9"/>
    <p:sldLayoutId id="2147487412" r:id="rId10"/>
    <p:sldLayoutId id="2147487413" r:id="rId11"/>
  </p:sldLayoutIdLst>
  <p:hf hdr="0" ftr="0" dt="0"/>
  <p:txStyles>
    <p:titleStyle>
      <a:lvl1pPr algn="ctr" defTabSz="704681" rtl="0" eaLnBrk="1" latinLnBrk="0" hangingPunct="1">
        <a:spcBef>
          <a:spcPct val="0"/>
        </a:spcBef>
        <a:buNone/>
        <a:defRPr sz="3375" kern="1200">
          <a:solidFill>
            <a:schemeClr val="tx1"/>
          </a:solidFill>
          <a:latin typeface="+mj-lt"/>
          <a:ea typeface="+mj-ea"/>
          <a:cs typeface="+mj-cs"/>
        </a:defRPr>
      </a:lvl1pPr>
    </p:titleStyle>
    <p:bodyStyle>
      <a:lvl1pPr marL="264256" indent="-264256" algn="l" defTabSz="704681" rtl="0" eaLnBrk="1" latinLnBrk="0" hangingPunct="1">
        <a:spcBef>
          <a:spcPct val="20000"/>
        </a:spcBef>
        <a:buFont typeface="Arial" pitchFamily="34" charset="0"/>
        <a:buChar char="•"/>
        <a:defRPr sz="2475" kern="1200">
          <a:solidFill>
            <a:schemeClr val="tx1"/>
          </a:solidFill>
          <a:latin typeface="+mn-lt"/>
          <a:ea typeface="+mn-ea"/>
          <a:cs typeface="+mn-cs"/>
        </a:defRPr>
      </a:lvl1pPr>
      <a:lvl2pPr marL="572553" indent="-220214" algn="l" defTabSz="704681" rtl="0" eaLnBrk="1" latinLnBrk="0" hangingPunct="1">
        <a:spcBef>
          <a:spcPct val="20000"/>
        </a:spcBef>
        <a:buFont typeface="Arial" pitchFamily="34" charset="0"/>
        <a:buChar char="–"/>
        <a:defRPr sz="2175" kern="1200">
          <a:solidFill>
            <a:schemeClr val="tx1"/>
          </a:solidFill>
          <a:latin typeface="+mn-lt"/>
          <a:ea typeface="+mn-ea"/>
          <a:cs typeface="+mn-cs"/>
        </a:defRPr>
      </a:lvl2pPr>
      <a:lvl3pPr marL="880851" indent="-176170" algn="l" defTabSz="704681" rtl="0" eaLnBrk="1" latinLnBrk="0" hangingPunct="1">
        <a:spcBef>
          <a:spcPct val="20000"/>
        </a:spcBef>
        <a:buFont typeface="Arial" pitchFamily="34" charset="0"/>
        <a:buChar char="•"/>
        <a:defRPr sz="1875" kern="1200">
          <a:solidFill>
            <a:schemeClr val="tx1"/>
          </a:solidFill>
          <a:latin typeface="+mn-lt"/>
          <a:ea typeface="+mn-ea"/>
          <a:cs typeface="+mn-cs"/>
        </a:defRPr>
      </a:lvl3pPr>
      <a:lvl4pPr marL="1233194" indent="-176170" algn="l" defTabSz="704681" rtl="0" eaLnBrk="1" latinLnBrk="0" hangingPunct="1">
        <a:spcBef>
          <a:spcPct val="20000"/>
        </a:spcBef>
        <a:buFont typeface="Arial" pitchFamily="34" charset="0"/>
        <a:buChar char="–"/>
        <a:defRPr sz="1425" kern="1200">
          <a:solidFill>
            <a:schemeClr val="tx1"/>
          </a:solidFill>
          <a:latin typeface="+mn-lt"/>
          <a:ea typeface="+mn-ea"/>
          <a:cs typeface="+mn-cs"/>
        </a:defRPr>
      </a:lvl4pPr>
      <a:lvl5pPr marL="1585535" indent="-176170" algn="l" defTabSz="704681" rtl="0" eaLnBrk="1" latinLnBrk="0" hangingPunct="1">
        <a:spcBef>
          <a:spcPct val="20000"/>
        </a:spcBef>
        <a:buFont typeface="Arial" pitchFamily="34" charset="0"/>
        <a:buChar char="»"/>
        <a:defRPr sz="1425" kern="1200">
          <a:solidFill>
            <a:schemeClr val="tx1"/>
          </a:solidFill>
          <a:latin typeface="+mn-lt"/>
          <a:ea typeface="+mn-ea"/>
          <a:cs typeface="+mn-cs"/>
        </a:defRPr>
      </a:lvl5pPr>
      <a:lvl6pPr marL="1937876" indent="-176170" algn="l" defTabSz="704681" rtl="0" eaLnBrk="1" latinLnBrk="0" hangingPunct="1">
        <a:spcBef>
          <a:spcPct val="20000"/>
        </a:spcBef>
        <a:buFont typeface="Arial" pitchFamily="34" charset="0"/>
        <a:buChar char="•"/>
        <a:defRPr sz="1425" kern="1200">
          <a:solidFill>
            <a:schemeClr val="tx1"/>
          </a:solidFill>
          <a:latin typeface="+mn-lt"/>
          <a:ea typeface="+mn-ea"/>
          <a:cs typeface="+mn-cs"/>
        </a:defRPr>
      </a:lvl6pPr>
      <a:lvl7pPr marL="2290217" indent="-176170" algn="l" defTabSz="704681" rtl="0" eaLnBrk="1" latinLnBrk="0" hangingPunct="1">
        <a:spcBef>
          <a:spcPct val="20000"/>
        </a:spcBef>
        <a:buFont typeface="Arial" pitchFamily="34" charset="0"/>
        <a:buChar char="•"/>
        <a:defRPr sz="1425" kern="1200">
          <a:solidFill>
            <a:schemeClr val="tx1"/>
          </a:solidFill>
          <a:latin typeface="+mn-lt"/>
          <a:ea typeface="+mn-ea"/>
          <a:cs typeface="+mn-cs"/>
        </a:defRPr>
      </a:lvl7pPr>
      <a:lvl8pPr marL="2642559" indent="-176170" algn="l" defTabSz="704681" rtl="0" eaLnBrk="1" latinLnBrk="0" hangingPunct="1">
        <a:spcBef>
          <a:spcPct val="20000"/>
        </a:spcBef>
        <a:buFont typeface="Arial" pitchFamily="34" charset="0"/>
        <a:buChar char="•"/>
        <a:defRPr sz="1425" kern="1200">
          <a:solidFill>
            <a:schemeClr val="tx1"/>
          </a:solidFill>
          <a:latin typeface="+mn-lt"/>
          <a:ea typeface="+mn-ea"/>
          <a:cs typeface="+mn-cs"/>
        </a:defRPr>
      </a:lvl8pPr>
      <a:lvl9pPr marL="2994898" indent="-176170" algn="l" defTabSz="704681" rtl="0" eaLnBrk="1" latinLnBrk="0" hangingPunct="1">
        <a:spcBef>
          <a:spcPct val="20000"/>
        </a:spcBef>
        <a:buFont typeface="Arial" pitchFamily="34" charset="0"/>
        <a:buChar char="•"/>
        <a:defRPr sz="1425" kern="1200">
          <a:solidFill>
            <a:schemeClr val="tx1"/>
          </a:solidFill>
          <a:latin typeface="+mn-lt"/>
          <a:ea typeface="+mn-ea"/>
          <a:cs typeface="+mn-cs"/>
        </a:defRPr>
      </a:lvl9pPr>
    </p:bodyStyle>
    <p:otherStyle>
      <a:defPPr>
        <a:defRPr lang="en-US"/>
      </a:defPPr>
      <a:lvl1pPr marL="0" algn="l" defTabSz="704681" rtl="0" eaLnBrk="1" latinLnBrk="0" hangingPunct="1">
        <a:defRPr sz="1275" kern="1200">
          <a:solidFill>
            <a:schemeClr val="tx1"/>
          </a:solidFill>
          <a:latin typeface="+mn-lt"/>
          <a:ea typeface="+mn-ea"/>
          <a:cs typeface="+mn-cs"/>
        </a:defRPr>
      </a:lvl1pPr>
      <a:lvl2pPr marL="352341" algn="l" defTabSz="704681" rtl="0" eaLnBrk="1" latinLnBrk="0" hangingPunct="1">
        <a:defRPr sz="1275" kern="1200">
          <a:solidFill>
            <a:schemeClr val="tx1"/>
          </a:solidFill>
          <a:latin typeface="+mn-lt"/>
          <a:ea typeface="+mn-ea"/>
          <a:cs typeface="+mn-cs"/>
        </a:defRPr>
      </a:lvl2pPr>
      <a:lvl3pPr marL="704681" algn="l" defTabSz="704681" rtl="0" eaLnBrk="1" latinLnBrk="0" hangingPunct="1">
        <a:defRPr sz="1275" kern="1200">
          <a:solidFill>
            <a:schemeClr val="tx1"/>
          </a:solidFill>
          <a:latin typeface="+mn-lt"/>
          <a:ea typeface="+mn-ea"/>
          <a:cs typeface="+mn-cs"/>
        </a:defRPr>
      </a:lvl3pPr>
      <a:lvl4pPr marL="1057024" algn="l" defTabSz="704681" rtl="0" eaLnBrk="1" latinLnBrk="0" hangingPunct="1">
        <a:defRPr sz="1275" kern="1200">
          <a:solidFill>
            <a:schemeClr val="tx1"/>
          </a:solidFill>
          <a:latin typeface="+mn-lt"/>
          <a:ea typeface="+mn-ea"/>
          <a:cs typeface="+mn-cs"/>
        </a:defRPr>
      </a:lvl4pPr>
      <a:lvl5pPr marL="1409364" algn="l" defTabSz="704681" rtl="0" eaLnBrk="1" latinLnBrk="0" hangingPunct="1">
        <a:defRPr sz="1275" kern="1200">
          <a:solidFill>
            <a:schemeClr val="tx1"/>
          </a:solidFill>
          <a:latin typeface="+mn-lt"/>
          <a:ea typeface="+mn-ea"/>
          <a:cs typeface="+mn-cs"/>
        </a:defRPr>
      </a:lvl5pPr>
      <a:lvl6pPr marL="1761705" algn="l" defTabSz="704681" rtl="0" eaLnBrk="1" latinLnBrk="0" hangingPunct="1">
        <a:defRPr sz="1275" kern="1200">
          <a:solidFill>
            <a:schemeClr val="tx1"/>
          </a:solidFill>
          <a:latin typeface="+mn-lt"/>
          <a:ea typeface="+mn-ea"/>
          <a:cs typeface="+mn-cs"/>
        </a:defRPr>
      </a:lvl6pPr>
      <a:lvl7pPr marL="2114047" algn="l" defTabSz="704681" rtl="0" eaLnBrk="1" latinLnBrk="0" hangingPunct="1">
        <a:defRPr sz="1275" kern="1200">
          <a:solidFill>
            <a:schemeClr val="tx1"/>
          </a:solidFill>
          <a:latin typeface="+mn-lt"/>
          <a:ea typeface="+mn-ea"/>
          <a:cs typeface="+mn-cs"/>
        </a:defRPr>
      </a:lvl7pPr>
      <a:lvl8pPr marL="2466386" algn="l" defTabSz="704681" rtl="0" eaLnBrk="1" latinLnBrk="0" hangingPunct="1">
        <a:defRPr sz="1275" kern="1200">
          <a:solidFill>
            <a:schemeClr val="tx1"/>
          </a:solidFill>
          <a:latin typeface="+mn-lt"/>
          <a:ea typeface="+mn-ea"/>
          <a:cs typeface="+mn-cs"/>
        </a:defRPr>
      </a:lvl8pPr>
      <a:lvl9pPr marL="2818729" algn="l" defTabSz="704681" rtl="0" eaLnBrk="1" latinLnBrk="0" hangingPunct="1">
        <a:defRPr sz="12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0.xml"/><Relationship Id="rId4" Type="http://schemas.openxmlformats.org/officeDocument/2006/relationships/hyperlink" Target="mailto:Inga.Aleksejeva@nva.gov.lv"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europa.eu/europass/lv/"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hyperlink" Target="http://www.nva.gov.lv/"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eures.europa.eu/" TargetMode="External"/><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https://www.nva.gov.lv/lv/karjeras-konsultacijas" TargetMode="External"/><Relationship Id="rId1" Type="http://schemas.openxmlformats.org/officeDocument/2006/relationships/slideLayout" Target="../slideLayouts/slideLayout11.xml"/><Relationship Id="rId6" Type="http://schemas.openxmlformats.org/officeDocument/2006/relationships/hyperlink" Target="https://www.higheredjobs.com/Articles/articleDisplay.cfm?ID=2394" TargetMode="External"/><Relationship Id="rId5" Type="http://schemas.openxmlformats.org/officeDocument/2006/relationships/image" Target="../media/image29.jpg"/><Relationship Id="rId4" Type="http://schemas.openxmlformats.org/officeDocument/2006/relationships/hyperlink" Target="https://news.euspert.com/how-to-mention-fun-facts-about-yourself-in-a-job-search/"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nva.gov.lv/lv/notikumu-kalendars" TargetMode="External"/><Relationship Id="rId1" Type="http://schemas.openxmlformats.org/officeDocument/2006/relationships/slideLayout" Target="../slideLayouts/slideLayout1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png"/><Relationship Id="rId3" Type="http://schemas.openxmlformats.org/officeDocument/2006/relationships/image" Target="../media/image41.jpeg"/><Relationship Id="rId7" Type="http://schemas.openxmlformats.org/officeDocument/2006/relationships/hyperlink" Target="http://www.facebook.com/Nodarbinatiba" TargetMode="External"/><Relationship Id="rId12" Type="http://schemas.openxmlformats.org/officeDocument/2006/relationships/image" Target="../media/image46.jpeg"/><Relationship Id="rId2" Type="http://schemas.openxmlformats.org/officeDocument/2006/relationships/image" Target="../media/image4.jpeg"/><Relationship Id="rId1" Type="http://schemas.openxmlformats.org/officeDocument/2006/relationships/slideLayout" Target="../slideLayouts/slideLayout10.xml"/><Relationship Id="rId6" Type="http://schemas.openxmlformats.org/officeDocument/2006/relationships/hyperlink" Target="http://www.youtube.com/TheNVA" TargetMode="External"/><Relationship Id="rId11" Type="http://schemas.openxmlformats.org/officeDocument/2006/relationships/image" Target="../media/image45.png"/><Relationship Id="rId5" Type="http://schemas.openxmlformats.org/officeDocument/2006/relationships/hyperlink" Target="http://twitter.com/NVA_gov_lv" TargetMode="External"/><Relationship Id="rId15" Type="http://schemas.openxmlformats.org/officeDocument/2006/relationships/image" Target="../media/image49.png"/><Relationship Id="rId10" Type="http://schemas.openxmlformats.org/officeDocument/2006/relationships/image" Target="../media/image44.jpeg"/><Relationship Id="rId4" Type="http://schemas.openxmlformats.org/officeDocument/2006/relationships/hyperlink" Target="http://www.nva.gov.lv/" TargetMode="External"/><Relationship Id="rId9" Type="http://schemas.openxmlformats.org/officeDocument/2006/relationships/image" Target="../media/image43.jpeg"/><Relationship Id="rId1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hyperlink" Target="http://www.prognozes.em.gov.lv/" TargetMode="External"/><Relationship Id="rId4" Type="http://schemas.openxmlformats.org/officeDocument/2006/relationships/hyperlink" Target="http://www.prognozes.nva.gov.l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europa.eu/europass/lv/"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europa.eu/europass/lv/"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europa.eu/europass/lv/"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icture 6"/>
          <p:cNvSpPr>
            <a:spLocks noChangeAspect="1"/>
          </p:cNvSpPr>
          <p:nvPr/>
        </p:nvSpPr>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ltLang="lv-LV"/>
          </a:p>
        </p:txBody>
      </p:sp>
      <p:pic>
        <p:nvPicPr>
          <p:cNvPr id="1433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itle 1"/>
          <p:cNvSpPr>
            <a:spLocks noGrp="1"/>
          </p:cNvSpPr>
          <p:nvPr>
            <p:ph type="ctrTitle"/>
          </p:nvPr>
        </p:nvSpPr>
        <p:spPr>
          <a:xfrm>
            <a:off x="685800" y="3493910"/>
            <a:ext cx="7772400" cy="838200"/>
          </a:xfrm>
        </p:spPr>
        <p:txBody>
          <a:bodyPr/>
          <a:lstStyle/>
          <a:p>
            <a:r>
              <a:rPr lang="lv-LV" altLang="en-US" sz="3600" b="1" dirty="0" smtClean="0">
                <a:solidFill>
                  <a:srgbClr val="6BA439"/>
                </a:solidFill>
                <a:ea typeface="+mj-ea"/>
                <a:cs typeface="Calibri" panose="020F0502020204030204" pitchFamily="34" charset="0"/>
              </a:rPr>
              <a:t>«NVA piedāvātie pakalpojumi»</a:t>
            </a:r>
            <a:endParaRPr lang="lv-LV" altLang="en-US" sz="3600" b="1" dirty="0">
              <a:solidFill>
                <a:srgbClr val="6BA439"/>
              </a:solidFill>
              <a:ea typeface="+mj-ea"/>
              <a:cs typeface="Calibri" panose="020F0502020204030204" pitchFamily="34" charset="0"/>
            </a:endParaRPr>
          </a:p>
        </p:txBody>
      </p:sp>
      <p:sp>
        <p:nvSpPr>
          <p:cNvPr id="14342" name="Subtitle 2"/>
          <p:cNvSpPr>
            <a:spLocks noGrp="1"/>
          </p:cNvSpPr>
          <p:nvPr>
            <p:ph type="subTitle" idx="1"/>
          </p:nvPr>
        </p:nvSpPr>
        <p:spPr>
          <a:xfrm>
            <a:off x="1376363" y="4881842"/>
            <a:ext cx="6400800" cy="1139825"/>
          </a:xfrm>
        </p:spPr>
        <p:txBody>
          <a:bodyPr/>
          <a:lstStyle/>
          <a:p>
            <a:r>
              <a:rPr lang="en-GB" altLang="en-US" sz="1600" b="1" dirty="0" smtClean="0">
                <a:solidFill>
                  <a:schemeClr val="tx1"/>
                </a:solidFill>
                <a:cs typeface="Times New Roman" panose="02020603050405020304" pitchFamily="18" charset="0"/>
              </a:rPr>
              <a:t>Inga</a:t>
            </a:r>
            <a:r>
              <a:rPr lang="lv-LV" altLang="en-US" sz="1600" b="1" dirty="0" smtClean="0">
                <a:solidFill>
                  <a:schemeClr val="tx1"/>
                </a:solidFill>
                <a:cs typeface="Times New Roman" panose="02020603050405020304" pitchFamily="18" charset="0"/>
              </a:rPr>
              <a:t> Putāne</a:t>
            </a:r>
            <a:endParaRPr lang="en-GB" altLang="en-US" sz="1600" b="1" dirty="0" smtClean="0">
              <a:solidFill>
                <a:schemeClr val="tx1"/>
              </a:solidFill>
              <a:cs typeface="Times New Roman" panose="02020603050405020304" pitchFamily="18" charset="0"/>
            </a:endParaRPr>
          </a:p>
          <a:p>
            <a:r>
              <a:rPr lang="en-GB" altLang="en-US" sz="1400" dirty="0" smtClean="0">
                <a:solidFill>
                  <a:schemeClr val="tx1"/>
                </a:solidFill>
                <a:cs typeface="Times New Roman" panose="02020603050405020304" pitchFamily="18" charset="0"/>
              </a:rPr>
              <a:t>NVA </a:t>
            </a:r>
            <a:r>
              <a:rPr lang="en-GB" altLang="en-US" sz="1400" dirty="0" err="1" smtClean="0">
                <a:solidFill>
                  <a:schemeClr val="tx1"/>
                </a:solidFill>
                <a:cs typeface="Times New Roman" panose="02020603050405020304" pitchFamily="18" charset="0"/>
              </a:rPr>
              <a:t>Prei</a:t>
            </a:r>
            <a:r>
              <a:rPr lang="lv-LV" altLang="en-US" sz="1400" dirty="0" smtClean="0">
                <a:solidFill>
                  <a:schemeClr val="tx1"/>
                </a:solidFill>
                <a:cs typeface="Times New Roman" panose="02020603050405020304" pitchFamily="18" charset="0"/>
              </a:rPr>
              <a:t>ļ</a:t>
            </a:r>
            <a:r>
              <a:rPr lang="en-GB" altLang="en-US" sz="1400" dirty="0" smtClean="0">
                <a:solidFill>
                  <a:schemeClr val="tx1"/>
                </a:solidFill>
                <a:cs typeface="Times New Roman" panose="02020603050405020304" pitchFamily="18" charset="0"/>
              </a:rPr>
              <a:t>u </a:t>
            </a:r>
            <a:r>
              <a:rPr lang="en-GB" altLang="en-US" sz="1400" dirty="0" err="1" smtClean="0">
                <a:solidFill>
                  <a:schemeClr val="tx1"/>
                </a:solidFill>
                <a:cs typeface="Times New Roman" panose="02020603050405020304" pitchFamily="18" charset="0"/>
              </a:rPr>
              <a:t>filiāles</a:t>
            </a:r>
            <a:endParaRPr lang="en-GB" altLang="en-US" sz="1400" dirty="0" smtClean="0">
              <a:solidFill>
                <a:schemeClr val="tx1"/>
              </a:solidFill>
              <a:cs typeface="Times New Roman" panose="02020603050405020304" pitchFamily="18" charset="0"/>
            </a:endParaRPr>
          </a:p>
          <a:p>
            <a:r>
              <a:rPr lang="lv-LV" altLang="en-US" sz="1400" dirty="0" smtClean="0">
                <a:solidFill>
                  <a:schemeClr val="tx1"/>
                </a:solidFill>
                <a:cs typeface="Times New Roman" panose="02020603050405020304" pitchFamily="18" charset="0"/>
              </a:rPr>
              <a:t>karjeras konsultante</a:t>
            </a:r>
            <a:endParaRPr lang="en-GB" altLang="en-US" sz="1400" dirty="0" smtClean="0">
              <a:solidFill>
                <a:schemeClr val="tx1"/>
              </a:solidFill>
              <a:cs typeface="Times New Roman" panose="02020603050405020304" pitchFamily="18" charset="0"/>
            </a:endParaRPr>
          </a:p>
          <a:p>
            <a:r>
              <a:rPr lang="en-GB" altLang="lv-LV" sz="1400" dirty="0" smtClean="0">
                <a:solidFill>
                  <a:schemeClr val="tx1"/>
                </a:solidFill>
                <a:cs typeface="Times New Roman" panose="02020603050405020304" pitchFamily="18" charset="0"/>
                <a:hlinkClick r:id="rId4"/>
              </a:rPr>
              <a:t>I</a:t>
            </a:r>
            <a:r>
              <a:rPr lang="lv-LV" altLang="lv-LV" sz="1400" dirty="0" smtClean="0">
                <a:solidFill>
                  <a:schemeClr val="tx1"/>
                </a:solidFill>
                <a:cs typeface="Times New Roman" panose="02020603050405020304" pitchFamily="18" charset="0"/>
                <a:hlinkClick r:id="rId4"/>
              </a:rPr>
              <a:t>nga.Putane@nva.gov.lv</a:t>
            </a:r>
            <a:r>
              <a:rPr lang="en-GB" altLang="lv-LV" sz="1400" dirty="0" smtClean="0">
                <a:solidFill>
                  <a:schemeClr val="tx1"/>
                </a:solidFill>
                <a:cs typeface="Times New Roman" panose="02020603050405020304" pitchFamily="18" charset="0"/>
              </a:rPr>
              <a:t>; </a:t>
            </a:r>
            <a:r>
              <a:rPr lang="lv-LV" altLang="lv-LV" sz="1400" dirty="0" smtClean="0">
                <a:solidFill>
                  <a:schemeClr val="tx1"/>
                </a:solidFill>
                <a:cs typeface="Times New Roman" panose="02020603050405020304" pitchFamily="18" charset="0"/>
              </a:rPr>
              <a:t>25685259</a:t>
            </a:r>
            <a:endParaRPr lang="lv-LV" altLang="en-US" sz="1400" dirty="0" smtClean="0">
              <a:solidFill>
                <a:schemeClr val="tx1"/>
              </a:solidFill>
              <a:cs typeface="Times New Roman" panose="02020603050405020304" pitchFamily="18" charset="0"/>
            </a:endParaRPr>
          </a:p>
        </p:txBody>
      </p:sp>
      <p:sp>
        <p:nvSpPr>
          <p:cNvPr id="14343" name="Subtitle 2"/>
          <p:cNvSpPr txBox="1">
            <a:spLocks noChangeArrowheads="1"/>
          </p:cNvSpPr>
          <p:nvPr/>
        </p:nvSpPr>
        <p:spPr bwMode="auto">
          <a:xfrm>
            <a:off x="1376363" y="6232525"/>
            <a:ext cx="6400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ＭＳ Ｐゴシック" panose="020B0600070205080204" pitchFamily="34" charset="-128"/>
              </a:defRPr>
            </a:lvl1pPr>
            <a:lvl2pPr marL="457200" indent="-292100">
              <a:spcBef>
                <a:spcPct val="20000"/>
              </a:spcBef>
              <a:buFont typeface="Arial" panose="020B0604020202020204" pitchFamily="34" charset="0"/>
              <a:buChar char="–"/>
              <a:defRPr sz="2900">
                <a:solidFill>
                  <a:schemeClr val="tx1"/>
                </a:solidFill>
                <a:latin typeface="Times New Roman" panose="02020603050405020304" pitchFamily="18" charset="0"/>
                <a:ea typeface="ＭＳ Ｐゴシック" panose="020B0600070205080204" pitchFamily="34" charset="-128"/>
              </a:defRPr>
            </a:lvl2pPr>
            <a:lvl3pPr marL="914400" indent="-233363">
              <a:spcBef>
                <a:spcPct val="20000"/>
              </a:spcBef>
              <a:buFont typeface="Arial" panose="020B0604020202020204" pitchFamily="34" charset="0"/>
              <a:buChar char="•"/>
              <a:defRPr sz="2500">
                <a:solidFill>
                  <a:schemeClr val="tx1"/>
                </a:solidFill>
                <a:latin typeface="Times New Roman" panose="02020603050405020304" pitchFamily="18" charset="0"/>
                <a:ea typeface="ＭＳ Ｐゴシック" panose="020B0600070205080204" pitchFamily="34" charset="-128"/>
              </a:defRPr>
            </a:lvl3pPr>
            <a:lvl4pPr marL="1371600" indent="-233363">
              <a:spcBef>
                <a:spcPct val="20000"/>
              </a:spcBef>
              <a:buFont typeface="Arial" panose="020B0604020202020204" pitchFamily="34" charset="0"/>
              <a:buChar char="–"/>
              <a:defRPr sz="1900">
                <a:solidFill>
                  <a:schemeClr val="tx1"/>
                </a:solidFill>
                <a:latin typeface="Times New Roman" panose="02020603050405020304" pitchFamily="18" charset="0"/>
                <a:ea typeface="ＭＳ Ｐゴシック" panose="020B0600070205080204" pitchFamily="34" charset="-128"/>
              </a:defRPr>
            </a:lvl4pPr>
            <a:lvl5pPr marL="1828800" indent="-233363">
              <a:spcBef>
                <a:spcPct val="20000"/>
              </a:spcBef>
              <a:buFont typeface="Arial" panose="020B0604020202020204" pitchFamily="34" charset="0"/>
              <a:buChar char="»"/>
              <a:defRPr sz="1900">
                <a:solidFill>
                  <a:schemeClr val="tx1"/>
                </a:solidFill>
                <a:latin typeface="Times New Roman" panose="02020603050405020304" pitchFamily="18" charset="0"/>
                <a:ea typeface="ＭＳ Ｐゴシック" panose="020B0600070205080204" pitchFamily="34" charset="-128"/>
              </a:defRPr>
            </a:lvl5pPr>
            <a:lvl6pPr indent="-23336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ＭＳ Ｐゴシック" panose="020B0600070205080204" pitchFamily="34" charset="-128"/>
              </a:defRPr>
            </a:lvl6pPr>
            <a:lvl7pPr indent="-23336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ＭＳ Ｐゴシック" panose="020B0600070205080204" pitchFamily="34" charset="-128"/>
              </a:defRPr>
            </a:lvl7pPr>
            <a:lvl8pPr indent="-23336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ＭＳ Ｐゴシック" panose="020B0600070205080204" pitchFamily="34" charset="-128"/>
              </a:defRPr>
            </a:lvl8pPr>
            <a:lvl9pPr indent="-23336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ＭＳ Ｐゴシック" panose="020B0600070205080204" pitchFamily="34" charset="-128"/>
              </a:defRPr>
            </a:lvl9pPr>
          </a:lstStyle>
          <a:p>
            <a:pPr algn="ctr" defTabSz="914400" eaLnBrk="1" hangingPunct="1">
              <a:buFont typeface="Arial" panose="020B0604020202020204" pitchFamily="34" charset="0"/>
              <a:buNone/>
            </a:pPr>
            <a:r>
              <a:rPr lang="lv-LV" altLang="en-US" sz="1400" dirty="0" smtClean="0">
                <a:cs typeface="Times New Roman" panose="02020603050405020304" pitchFamily="18" charset="0"/>
              </a:rPr>
              <a:t>04</a:t>
            </a:r>
            <a:r>
              <a:rPr lang="en-GB" altLang="en-US" sz="1400" dirty="0" smtClean="0">
                <a:cs typeface="Times New Roman" panose="02020603050405020304" pitchFamily="18" charset="0"/>
              </a:rPr>
              <a:t>.</a:t>
            </a:r>
            <a:r>
              <a:rPr lang="lv-LV" altLang="en-US" sz="1400" dirty="0" smtClean="0">
                <a:cs typeface="Times New Roman" panose="02020603050405020304" pitchFamily="18" charset="0"/>
              </a:rPr>
              <a:t>10</a:t>
            </a:r>
            <a:r>
              <a:rPr lang="en-GB" altLang="en-US" sz="1400" dirty="0" smtClean="0">
                <a:cs typeface="Times New Roman" panose="02020603050405020304" pitchFamily="18" charset="0"/>
              </a:rPr>
              <a:t>.202</a:t>
            </a:r>
            <a:r>
              <a:rPr lang="lv-LV" altLang="en-US" sz="1400" dirty="0">
                <a:cs typeface="Times New Roman" panose="02020603050405020304" pitchFamily="18" charset="0"/>
              </a:rPr>
              <a:t>2</a:t>
            </a:r>
            <a:r>
              <a:rPr lang="en-GB" altLang="en-US" sz="1400" dirty="0">
                <a:cs typeface="Times New Roman" panose="02020603050405020304" pitchFamily="18" charset="0"/>
              </a:rPr>
              <a:t>., </a:t>
            </a:r>
            <a:r>
              <a:rPr lang="en-GB" altLang="en-US" sz="1400" dirty="0" err="1">
                <a:cs typeface="Times New Roman" panose="02020603050405020304" pitchFamily="18" charset="0"/>
              </a:rPr>
              <a:t>Preiļi</a:t>
            </a:r>
            <a:endParaRPr lang="lv-LV" altLang="en-US" sz="1400" dirty="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a:spLocks noChangeArrowheads="1"/>
          </p:cNvSpPr>
          <p:nvPr/>
        </p:nvSpPr>
        <p:spPr bwMode="auto">
          <a:xfrm>
            <a:off x="1568450" y="311150"/>
            <a:ext cx="68516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lv-LV" altLang="en-US" sz="2000"/>
              <a:t>Europass CV izveides rīks ļauj viegli </a:t>
            </a:r>
            <a:r>
              <a:rPr lang="en-GB" altLang="en-US" sz="2000"/>
              <a:t>sagatavot</a:t>
            </a:r>
            <a:r>
              <a:rPr lang="lv-LV" altLang="en-US" sz="2000"/>
              <a:t> CV tiešsaistē</a:t>
            </a:r>
            <a:r>
              <a:rPr lang="en-GB" altLang="en-US" sz="2000"/>
              <a:t> </a:t>
            </a:r>
            <a:r>
              <a:rPr lang="lv-LV" altLang="en-US" sz="2000"/>
              <a:t>- </a:t>
            </a:r>
            <a:r>
              <a:rPr lang="lv-LV" altLang="en-US" sz="2000">
                <a:hlinkClick r:id="rId3"/>
              </a:rPr>
              <a:t>https://europa.eu/europass/lv/</a:t>
            </a:r>
            <a:endParaRPr lang="en-GB" altLang="en-US" sz="2000"/>
          </a:p>
          <a:p>
            <a:endParaRPr lang="en-GB" altLang="en-US"/>
          </a:p>
        </p:txBody>
      </p:sp>
      <p:grpSp>
        <p:nvGrpSpPr>
          <p:cNvPr id="50179" name="Group 5"/>
          <p:cNvGrpSpPr>
            <a:grpSpLocks/>
          </p:cNvGrpSpPr>
          <p:nvPr/>
        </p:nvGrpSpPr>
        <p:grpSpPr bwMode="auto">
          <a:xfrm>
            <a:off x="427038" y="1193800"/>
            <a:ext cx="8331200" cy="5572125"/>
            <a:chOff x="2868168" y="1341120"/>
            <a:chExt cx="8132064" cy="5440680"/>
          </a:xfrm>
        </p:grpSpPr>
        <p:pic>
          <p:nvPicPr>
            <p:cNvPr id="50180" name="Picture 6"/>
            <p:cNvPicPr>
              <a:picLocks noChangeAspect="1"/>
            </p:cNvPicPr>
            <p:nvPr/>
          </p:nvPicPr>
          <p:blipFill>
            <a:blip r:embed="rId4">
              <a:extLst>
                <a:ext uri="{28A0092B-C50C-407E-A947-70E740481C1C}">
                  <a14:useLocalDpi xmlns:a14="http://schemas.microsoft.com/office/drawing/2010/main" val="0"/>
                </a:ext>
              </a:extLst>
            </a:blip>
            <a:srcRect l="33333" t="14445" r="34583" b="7777"/>
            <a:stretch>
              <a:fillRect/>
            </a:stretch>
          </p:blipFill>
          <p:spPr bwMode="auto">
            <a:xfrm>
              <a:off x="2868168" y="1341120"/>
              <a:ext cx="3989832" cy="544068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50181" name="Picture 7"/>
            <p:cNvPicPr>
              <a:picLocks noChangeAspect="1"/>
            </p:cNvPicPr>
            <p:nvPr/>
          </p:nvPicPr>
          <p:blipFill>
            <a:blip r:embed="rId5">
              <a:extLst>
                <a:ext uri="{28A0092B-C50C-407E-A947-70E740481C1C}">
                  <a14:useLocalDpi xmlns:a14="http://schemas.microsoft.com/office/drawing/2010/main" val="0"/>
                </a:ext>
              </a:extLst>
            </a:blip>
            <a:srcRect l="33333" t="14445" r="34583" b="7777"/>
            <a:stretch>
              <a:fillRect/>
            </a:stretch>
          </p:blipFill>
          <p:spPr bwMode="auto">
            <a:xfrm>
              <a:off x="7010400" y="1341120"/>
              <a:ext cx="3989832" cy="544068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1460" t="10010" r="1546" b="4448"/>
          <a:stretch/>
        </p:blipFill>
        <p:spPr>
          <a:xfrm>
            <a:off x="148045" y="1645927"/>
            <a:ext cx="8895703" cy="4920344"/>
          </a:xfrm>
          <a:prstGeom prst="rect">
            <a:avLst/>
          </a:prstGeom>
        </p:spPr>
      </p:pic>
      <p:sp>
        <p:nvSpPr>
          <p:cNvPr id="75778" name="Title 1"/>
          <p:cNvSpPr txBox="1">
            <a:spLocks noChangeArrowheads="1"/>
          </p:cNvSpPr>
          <p:nvPr/>
        </p:nvSpPr>
        <p:spPr bwMode="auto">
          <a:xfrm>
            <a:off x="1847124" y="273315"/>
            <a:ext cx="6446837"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ＭＳ Ｐゴシック" panose="020B0600070205080204" pitchFamily="34" charset="-128"/>
              </a:defRPr>
            </a:lvl1pPr>
            <a:lvl2pPr marL="762000" indent="-292100">
              <a:spcBef>
                <a:spcPct val="20000"/>
              </a:spcBef>
              <a:buFont typeface="Arial" panose="020B0604020202020204" pitchFamily="34" charset="0"/>
              <a:buChar char="–"/>
              <a:defRPr sz="2900">
                <a:solidFill>
                  <a:schemeClr val="tx1"/>
                </a:solidFill>
                <a:latin typeface="Times New Roman" panose="02020603050405020304" pitchFamily="18" charset="0"/>
                <a:ea typeface="ＭＳ Ｐゴシック" panose="020B0600070205080204" pitchFamily="34" charset="-128"/>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ea typeface="ＭＳ Ｐゴシック" panose="020B0600070205080204" pitchFamily="34" charset="-128"/>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ea typeface="ＭＳ Ｐゴシック" panose="020B0600070205080204" pitchFamily="34" charset="-128"/>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ea typeface="ＭＳ Ｐゴシック" panose="020B0600070205080204" pitchFamily="34" charset="-128"/>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ＭＳ Ｐゴシック" panose="020B0600070205080204" pitchFamily="34" charset="-128"/>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ＭＳ Ｐゴシック" panose="020B0600070205080204" pitchFamily="34" charset="-128"/>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ＭＳ Ｐゴシック" panose="020B0600070205080204" pitchFamily="34" charset="-128"/>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lv-LV" altLang="en-US" sz="2400" b="1" dirty="0" smtClean="0">
                <a:cs typeface="Times New Roman" panose="02020603050405020304" pitchFamily="18" charset="0"/>
              </a:rPr>
              <a:t>NVA mājas lapa un tās iespējas </a:t>
            </a:r>
          </a:p>
          <a:p>
            <a:pPr algn="ctr">
              <a:spcBef>
                <a:spcPct val="0"/>
              </a:spcBef>
              <a:buFontTx/>
              <a:buNone/>
            </a:pPr>
            <a:r>
              <a:rPr lang="lv-LV" sz="2400" dirty="0" err="1" smtClean="0">
                <a:ea typeface="MS PGothic" panose="020B0600070205080204" pitchFamily="34" charset="-128"/>
                <a:hlinkClick r:id="rId3"/>
              </a:rPr>
              <a:t>www.nva.gov.lv</a:t>
            </a:r>
            <a:endParaRPr lang="lv-LV" sz="2400" dirty="0" smtClean="0">
              <a:ea typeface="MS PGothic" panose="020B0600070205080204" pitchFamily="34" charset="-128"/>
            </a:endParaRPr>
          </a:p>
          <a:p>
            <a:pPr algn="ctr">
              <a:spcBef>
                <a:spcPct val="0"/>
              </a:spcBef>
              <a:buFontTx/>
              <a:buNone/>
            </a:pPr>
            <a:r>
              <a:rPr lang="lv-LV" altLang="en-US" sz="2400" b="1" dirty="0" smtClean="0">
                <a:cs typeface="Times New Roman" panose="02020603050405020304" pitchFamily="18" charset="0"/>
              </a:rPr>
              <a:t> </a:t>
            </a:r>
            <a:br>
              <a:rPr lang="lv-LV" altLang="en-US" sz="2400" b="1" dirty="0" smtClean="0">
                <a:cs typeface="Times New Roman" panose="02020603050405020304" pitchFamily="18" charset="0"/>
              </a:rPr>
            </a:br>
            <a:endParaRPr lang="en-US" altLang="lv-LV" sz="2400" b="1" dirty="0">
              <a:cs typeface="Times New Roman" panose="02020603050405020304" pitchFamily="18" charset="0"/>
            </a:endParaRPr>
          </a:p>
        </p:txBody>
      </p:sp>
    </p:spTree>
    <p:extLst>
      <p:ext uri="{BB962C8B-B14F-4D97-AF65-F5344CB8AC3E}">
        <p14:creationId xmlns:p14="http://schemas.microsoft.com/office/powerpoint/2010/main" val="4712883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25480BE-E425-43BC-9B68-E1F536114BBA}"/>
              </a:ext>
            </a:extLst>
          </p:cNvPr>
          <p:cNvSpPr/>
          <p:nvPr/>
        </p:nvSpPr>
        <p:spPr>
          <a:xfrm>
            <a:off x="0" y="857250"/>
            <a:ext cx="9144000" cy="800101"/>
          </a:xfrm>
          <a:prstGeom prst="rect">
            <a:avLst/>
          </a:prstGeom>
          <a:gradFill flip="none" rotWithShape="1">
            <a:gsLst>
              <a:gs pos="0">
                <a:srgbClr val="6BA439">
                  <a:shade val="30000"/>
                  <a:satMod val="115000"/>
                </a:srgbClr>
              </a:gs>
              <a:gs pos="50000">
                <a:srgbClr val="6BA439">
                  <a:shade val="67500"/>
                  <a:satMod val="115000"/>
                </a:srgbClr>
              </a:gs>
              <a:gs pos="100000">
                <a:srgbClr val="6BA439">
                  <a:shade val="100000"/>
                  <a:satMod val="115000"/>
                </a:srgbClr>
              </a:gs>
            </a:gsLst>
            <a:lin ang="0" scaled="1"/>
            <a:tileRect/>
          </a:gradFill>
          <a:ln/>
        </p:spPr>
        <p:style>
          <a:lnRef idx="3">
            <a:schemeClr val="lt1"/>
          </a:lnRef>
          <a:fillRef idx="1">
            <a:schemeClr val="accent3"/>
          </a:fillRef>
          <a:effectRef idx="1">
            <a:schemeClr val="accent3"/>
          </a:effectRef>
          <a:fontRef idx="minor">
            <a:schemeClr val="lt1"/>
          </a:fontRef>
        </p:style>
        <p:txBody>
          <a:bodyPr rtlCol="0" anchor="ctr"/>
          <a:lstStyle/>
          <a:p>
            <a:pPr algn="ctr" defTabSz="704681" eaLnBrk="1" fontAlgn="auto" hangingPunct="1">
              <a:spcBef>
                <a:spcPts val="0"/>
              </a:spcBef>
              <a:spcAft>
                <a:spcPts val="0"/>
              </a:spcAft>
            </a:pPr>
            <a:endParaRPr lang="lv-LV" sz="1275" dirty="0">
              <a:solidFill>
                <a:prstClr val="white"/>
              </a:solidFill>
              <a:latin typeface="Calibri"/>
            </a:endParaRPr>
          </a:p>
        </p:txBody>
      </p:sp>
      <p:sp>
        <p:nvSpPr>
          <p:cNvPr id="11" name="Title 3">
            <a:extLst>
              <a:ext uri="{FF2B5EF4-FFF2-40B4-BE49-F238E27FC236}">
                <a16:creationId xmlns:a16="http://schemas.microsoft.com/office/drawing/2014/main" xmlns="" id="{05550C3F-E9F8-466C-A327-992DFB8FAA3E}"/>
              </a:ext>
            </a:extLst>
          </p:cNvPr>
          <p:cNvSpPr>
            <a:spLocks noGrp="1"/>
          </p:cNvSpPr>
          <p:nvPr>
            <p:ph type="title"/>
          </p:nvPr>
        </p:nvSpPr>
        <p:spPr>
          <a:xfrm>
            <a:off x="2228850" y="857250"/>
            <a:ext cx="5772150" cy="800100"/>
          </a:xfrm>
        </p:spPr>
        <p:txBody>
          <a:bodyPr anchor="ctr">
            <a:noAutofit/>
          </a:bodyPr>
          <a:lstStyle/>
          <a:p>
            <a:pPr lvl="0"/>
            <a:r>
              <a:rPr lang="lv-LV" sz="1800" b="1" cap="small" spc="225" dirty="0">
                <a:solidFill>
                  <a:schemeClr val="bg1"/>
                </a:solidFill>
                <a:cs typeface="Times New Roman" pitchFamily="18" charset="0"/>
              </a:rPr>
              <a:t>Nodarbinātības pasākumi NVA klientiem</a:t>
            </a:r>
            <a:endParaRPr lang="en-US" sz="1800" b="1" i="1" cap="small" spc="225" dirty="0">
              <a:solidFill>
                <a:schemeClr val="bg1"/>
              </a:solidFill>
              <a:cs typeface="Times New Roman" pitchFamily="18" charset="0"/>
            </a:endParaRPr>
          </a:p>
        </p:txBody>
      </p:sp>
      <p:pic>
        <p:nvPicPr>
          <p:cNvPr id="5" name="Picture 40">
            <a:extLst>
              <a:ext uri="{FF2B5EF4-FFF2-40B4-BE49-F238E27FC236}">
                <a16:creationId xmlns:a16="http://schemas.microsoft.com/office/drawing/2014/main" xmlns="" id="{849D31AC-BA32-4645-8EB7-F9A92168299F}"/>
              </a:ext>
            </a:extLst>
          </p:cNvPr>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7290294" y="2261153"/>
            <a:ext cx="645319" cy="632222"/>
          </a:xfrm>
          <a:prstGeom prst="rect">
            <a:avLst/>
          </a:prstGeom>
          <a:noFill/>
          <a:ln>
            <a:noFill/>
          </a:ln>
          <a:effectLst>
            <a:outerShdw blurRad="50800" dist="50800" dir="5400000" algn="ctr" rotWithShape="0">
              <a:srgbClr val="31859C"/>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Diagonal Corners Rounded 7">
            <a:extLst>
              <a:ext uri="{FF2B5EF4-FFF2-40B4-BE49-F238E27FC236}">
                <a16:creationId xmlns:a16="http://schemas.microsoft.com/office/drawing/2014/main" xmlns="" id="{B08698D6-EFAF-4ACC-9881-B82EAD1C84FB}"/>
              </a:ext>
            </a:extLst>
          </p:cNvPr>
          <p:cNvSpPr/>
          <p:nvPr/>
        </p:nvSpPr>
        <p:spPr>
          <a:xfrm>
            <a:off x="3087713" y="1925241"/>
            <a:ext cx="2968574" cy="303610"/>
          </a:xfrm>
          <a:prstGeom prst="round2DiagRect">
            <a:avLst/>
          </a:prstGeom>
          <a:solidFill>
            <a:srgbClr val="B546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lnSpc>
                <a:spcPct val="90000"/>
              </a:lnSpc>
              <a:spcBef>
                <a:spcPts val="750"/>
              </a:spcBef>
              <a:spcAft>
                <a:spcPts val="0"/>
              </a:spcAft>
            </a:pPr>
            <a:r>
              <a:rPr lang="lv-LV" sz="1350" dirty="0">
                <a:solidFill>
                  <a:prstClr val="white"/>
                </a:solidFill>
                <a:latin typeface="Calibri"/>
                <a:ea typeface="Verdana" panose="020B0604030504040204" pitchFamily="34" charset="0"/>
                <a:cs typeface="Times New Roman" panose="02020603050405020304" pitchFamily="18" charset="0"/>
              </a:rPr>
              <a:t>APMĀCĪBU pasākumi</a:t>
            </a:r>
          </a:p>
        </p:txBody>
      </p:sp>
      <p:sp>
        <p:nvSpPr>
          <p:cNvPr id="10" name="Rectangle: Diagonal Corners Rounded 9">
            <a:extLst>
              <a:ext uri="{FF2B5EF4-FFF2-40B4-BE49-F238E27FC236}">
                <a16:creationId xmlns:a16="http://schemas.microsoft.com/office/drawing/2014/main" xmlns="" id="{79BA59A6-537C-425F-AEB6-2C04CA80BF66}"/>
              </a:ext>
            </a:extLst>
          </p:cNvPr>
          <p:cNvSpPr/>
          <p:nvPr/>
        </p:nvSpPr>
        <p:spPr>
          <a:xfrm>
            <a:off x="6131133" y="1916792"/>
            <a:ext cx="2968574" cy="303610"/>
          </a:xfrm>
          <a:prstGeom prst="round2Diag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spcBef>
                <a:spcPts val="0"/>
              </a:spcBef>
              <a:spcAft>
                <a:spcPts val="0"/>
              </a:spcAft>
            </a:pPr>
            <a:r>
              <a:rPr lang="lv-LV" sz="1350" dirty="0">
                <a:solidFill>
                  <a:prstClr val="white"/>
                </a:solidFill>
                <a:latin typeface="Calibri"/>
                <a:ea typeface="Verdana" panose="020B0604030504040204" pitchFamily="34" charset="0"/>
                <a:cs typeface="Times New Roman" panose="02020603050405020304" pitchFamily="18" charset="0"/>
              </a:rPr>
              <a:t>NODARBINĀTĪBAS </a:t>
            </a:r>
            <a:r>
              <a:rPr lang="lv-LV" altLang="lv-LV" sz="1350" dirty="0">
                <a:solidFill>
                  <a:prstClr val="white"/>
                </a:solidFill>
                <a:latin typeface="Calibri"/>
                <a:ea typeface="Verdana" panose="020B0604030504040204" pitchFamily="34" charset="0"/>
                <a:cs typeface="Times New Roman" panose="02020603050405020304" pitchFamily="18" charset="0"/>
              </a:rPr>
              <a:t>pasākumi</a:t>
            </a:r>
          </a:p>
        </p:txBody>
      </p:sp>
      <p:pic>
        <p:nvPicPr>
          <p:cNvPr id="12" name="Picture 38">
            <a:extLst>
              <a:ext uri="{FF2B5EF4-FFF2-40B4-BE49-F238E27FC236}">
                <a16:creationId xmlns:a16="http://schemas.microsoft.com/office/drawing/2014/main" xmlns="" id="{7723BF86-8607-4C1A-9222-A77699E4725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2145" y="2281237"/>
            <a:ext cx="601266"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Diagonal Corners Rounded 34">
            <a:extLst>
              <a:ext uri="{FF2B5EF4-FFF2-40B4-BE49-F238E27FC236}">
                <a16:creationId xmlns:a16="http://schemas.microsoft.com/office/drawing/2014/main" xmlns="" id="{D1A7F462-651B-4732-B63E-F2D158A2C5FC}"/>
              </a:ext>
            </a:extLst>
          </p:cNvPr>
          <p:cNvSpPr/>
          <p:nvPr/>
        </p:nvSpPr>
        <p:spPr>
          <a:xfrm>
            <a:off x="57150" y="2944740"/>
            <a:ext cx="2965110" cy="303609"/>
          </a:xfrm>
          <a:prstGeom prst="round2DiagRect">
            <a:avLst/>
          </a:prstGeom>
          <a:solidFill>
            <a:srgbClr val="F57E13">
              <a:alpha val="5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spcBef>
                <a:spcPts val="0"/>
              </a:spcBef>
              <a:spcAft>
                <a:spcPts val="0"/>
              </a:spcAft>
            </a:pPr>
            <a:r>
              <a:rPr lang="lv-LV" sz="900" cap="all" dirty="0">
                <a:solidFill>
                  <a:prstClr val="black"/>
                </a:solidFill>
                <a:latin typeface="Calibri"/>
                <a:ea typeface="Verdana" panose="020B0604030504040204" pitchFamily="34" charset="0"/>
                <a:cs typeface="Times New Roman" panose="02020603050405020304" pitchFamily="18" charset="0"/>
              </a:rPr>
              <a:t>Nodarbinātības konsultācijas</a:t>
            </a:r>
            <a:endParaRPr lang="en-AU" sz="900" cap="all" dirty="0">
              <a:solidFill>
                <a:prstClr val="black"/>
              </a:solidFill>
              <a:latin typeface="Calibri"/>
              <a:ea typeface="Verdana" panose="020B0604030504040204" pitchFamily="34" charset="0"/>
              <a:cs typeface="Times New Roman" panose="02020603050405020304" pitchFamily="18" charset="0"/>
            </a:endParaRPr>
          </a:p>
        </p:txBody>
      </p:sp>
      <p:sp>
        <p:nvSpPr>
          <p:cNvPr id="36" name="Rectangle: Diagonal Corners Rounded 35">
            <a:extLst>
              <a:ext uri="{FF2B5EF4-FFF2-40B4-BE49-F238E27FC236}">
                <a16:creationId xmlns:a16="http://schemas.microsoft.com/office/drawing/2014/main" xmlns="" id="{F9631BD5-AE8D-442C-8385-8947B737ACED}"/>
              </a:ext>
            </a:extLst>
          </p:cNvPr>
          <p:cNvSpPr/>
          <p:nvPr/>
        </p:nvSpPr>
        <p:spPr>
          <a:xfrm>
            <a:off x="3089088" y="2944740"/>
            <a:ext cx="2968574" cy="303610"/>
          </a:xfrm>
          <a:prstGeom prst="round2DiagRect">
            <a:avLst/>
          </a:prstGeom>
          <a:solidFill>
            <a:srgbClr val="B5469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lnSpc>
                <a:spcPct val="90000"/>
              </a:lnSpc>
              <a:spcBef>
                <a:spcPts val="750"/>
              </a:spcBef>
              <a:spcAft>
                <a:spcPts val="0"/>
              </a:spcAft>
            </a:pPr>
            <a:r>
              <a:rPr lang="lv-LV" sz="900" cap="all" dirty="0">
                <a:solidFill>
                  <a:prstClr val="black"/>
                </a:solidFill>
                <a:latin typeface="Calibri"/>
                <a:ea typeface="Verdana" panose="020B0604030504040204" pitchFamily="34" charset="0"/>
                <a:cs typeface="Times New Roman" panose="02020603050405020304" pitchFamily="18" charset="0"/>
              </a:rPr>
              <a:t>Atbalsts programmu apguvei atvērto tiešsaistes kursu platformās</a:t>
            </a:r>
            <a:endParaRPr lang="en-AU" sz="900" cap="all" dirty="0">
              <a:solidFill>
                <a:prstClr val="black"/>
              </a:solidFill>
              <a:latin typeface="Calibri"/>
              <a:ea typeface="Verdana" panose="020B0604030504040204" pitchFamily="34" charset="0"/>
              <a:cs typeface="Times New Roman" panose="02020603050405020304" pitchFamily="18" charset="0"/>
            </a:endParaRPr>
          </a:p>
        </p:txBody>
      </p:sp>
      <p:sp>
        <p:nvSpPr>
          <p:cNvPr id="37" name="Rectangle: Diagonal Corners Rounded 36">
            <a:extLst>
              <a:ext uri="{FF2B5EF4-FFF2-40B4-BE49-F238E27FC236}">
                <a16:creationId xmlns:a16="http://schemas.microsoft.com/office/drawing/2014/main" xmlns="" id="{78C8A3E9-F146-402D-99E0-408B7D8C6E21}"/>
              </a:ext>
            </a:extLst>
          </p:cNvPr>
          <p:cNvSpPr/>
          <p:nvPr/>
        </p:nvSpPr>
        <p:spPr>
          <a:xfrm>
            <a:off x="6133864" y="2941680"/>
            <a:ext cx="2968574" cy="303610"/>
          </a:xfrm>
          <a:prstGeom prst="round2DiagRect">
            <a:avLst/>
          </a:prstGeom>
          <a:solidFill>
            <a:srgbClr val="31859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spcBef>
                <a:spcPts val="0"/>
              </a:spcBef>
              <a:spcAft>
                <a:spcPts val="0"/>
              </a:spcAft>
            </a:pPr>
            <a:r>
              <a:rPr lang="lv-LV" sz="900" cap="all" dirty="0">
                <a:solidFill>
                  <a:prstClr val="black"/>
                </a:solidFill>
                <a:latin typeface="Calibri"/>
                <a:ea typeface="Verdana" panose="020B0604030504040204" pitchFamily="34" charset="0"/>
                <a:cs typeface="Times New Roman" panose="02020603050405020304" pitchFamily="18" charset="0"/>
              </a:rPr>
              <a:t>PASĀKUMI KOMERCDARBĪBAS VAI PAŠNODARBINĀTĪBAS UZSĀKŠANAI</a:t>
            </a:r>
          </a:p>
        </p:txBody>
      </p:sp>
      <p:sp>
        <p:nvSpPr>
          <p:cNvPr id="38" name="Rectangle: Diagonal Corners Rounded 37">
            <a:extLst>
              <a:ext uri="{FF2B5EF4-FFF2-40B4-BE49-F238E27FC236}">
                <a16:creationId xmlns:a16="http://schemas.microsoft.com/office/drawing/2014/main" xmlns="" id="{ACE267FA-8637-4C40-A7FC-3F4BDBF33FA0}"/>
              </a:ext>
            </a:extLst>
          </p:cNvPr>
          <p:cNvSpPr/>
          <p:nvPr/>
        </p:nvSpPr>
        <p:spPr>
          <a:xfrm>
            <a:off x="57150" y="3277196"/>
            <a:ext cx="2965110" cy="303609"/>
          </a:xfrm>
          <a:prstGeom prst="round2DiagRect">
            <a:avLst/>
          </a:prstGeom>
          <a:solidFill>
            <a:srgbClr val="F57E1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spcBef>
                <a:spcPts val="0"/>
              </a:spcBef>
              <a:spcAft>
                <a:spcPts val="0"/>
              </a:spcAft>
            </a:pPr>
            <a:r>
              <a:rPr lang="lv-LV" sz="900" cap="all">
                <a:solidFill>
                  <a:prstClr val="black"/>
                </a:solidFill>
                <a:latin typeface="Calibri"/>
                <a:ea typeface="Verdana" panose="020B0604030504040204" pitchFamily="34" charset="0"/>
                <a:cs typeface="Times New Roman" panose="02020603050405020304" pitchFamily="18" charset="0"/>
              </a:rPr>
              <a:t>Karjeras konsultācijas</a:t>
            </a:r>
            <a:endParaRPr lang="en-AU" sz="900" cap="all" dirty="0">
              <a:solidFill>
                <a:prstClr val="black"/>
              </a:solidFill>
              <a:latin typeface="Calibri"/>
              <a:ea typeface="Verdana" panose="020B0604030504040204" pitchFamily="34" charset="0"/>
              <a:cs typeface="Times New Roman" panose="02020603050405020304" pitchFamily="18" charset="0"/>
            </a:endParaRPr>
          </a:p>
        </p:txBody>
      </p:sp>
      <p:sp>
        <p:nvSpPr>
          <p:cNvPr id="39" name="Rectangle: Diagonal Corners Rounded 38">
            <a:extLst>
              <a:ext uri="{FF2B5EF4-FFF2-40B4-BE49-F238E27FC236}">
                <a16:creationId xmlns:a16="http://schemas.microsoft.com/office/drawing/2014/main" xmlns="" id="{63A64153-2EE1-4573-B3DD-2990D5D683AB}"/>
              </a:ext>
            </a:extLst>
          </p:cNvPr>
          <p:cNvSpPr/>
          <p:nvPr/>
        </p:nvSpPr>
        <p:spPr>
          <a:xfrm>
            <a:off x="57150" y="3609651"/>
            <a:ext cx="2965110" cy="303609"/>
          </a:xfrm>
          <a:prstGeom prst="round2DiagRect">
            <a:avLst/>
          </a:prstGeom>
          <a:solidFill>
            <a:srgbClr val="F57E13">
              <a:alpha val="5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spcBef>
                <a:spcPts val="0"/>
              </a:spcBef>
              <a:spcAft>
                <a:spcPts val="0"/>
              </a:spcAft>
            </a:pPr>
            <a:r>
              <a:rPr lang="lv-LV" sz="900" cap="all">
                <a:solidFill>
                  <a:prstClr val="black"/>
                </a:solidFill>
                <a:latin typeface="Calibri"/>
                <a:ea typeface="Verdana" panose="020B0604030504040204" pitchFamily="34" charset="0"/>
                <a:cs typeface="Times New Roman" panose="02020603050405020304" pitchFamily="18" charset="0"/>
              </a:rPr>
              <a:t>Psihologa konsultācijas</a:t>
            </a:r>
            <a:endParaRPr lang="en-AU" sz="900" cap="all" dirty="0">
              <a:solidFill>
                <a:prstClr val="black"/>
              </a:solidFill>
              <a:latin typeface="Calibri"/>
              <a:ea typeface="Verdana" panose="020B0604030504040204" pitchFamily="34" charset="0"/>
              <a:cs typeface="Times New Roman" panose="02020603050405020304" pitchFamily="18" charset="0"/>
            </a:endParaRPr>
          </a:p>
        </p:txBody>
      </p:sp>
      <p:sp>
        <p:nvSpPr>
          <p:cNvPr id="40" name="Rectangle: Diagonal Corners Rounded 39">
            <a:extLst>
              <a:ext uri="{FF2B5EF4-FFF2-40B4-BE49-F238E27FC236}">
                <a16:creationId xmlns:a16="http://schemas.microsoft.com/office/drawing/2014/main" xmlns="" id="{DF2F5788-539C-4F67-9299-54D263DAB99F}"/>
              </a:ext>
            </a:extLst>
          </p:cNvPr>
          <p:cNvSpPr/>
          <p:nvPr/>
        </p:nvSpPr>
        <p:spPr>
          <a:xfrm>
            <a:off x="50223" y="3942107"/>
            <a:ext cx="2965110" cy="303609"/>
          </a:xfrm>
          <a:prstGeom prst="round2DiagRect">
            <a:avLst/>
          </a:prstGeom>
          <a:solidFill>
            <a:srgbClr val="F57E1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spcBef>
                <a:spcPts val="0"/>
              </a:spcBef>
              <a:spcAft>
                <a:spcPts val="0"/>
              </a:spcAft>
            </a:pPr>
            <a:r>
              <a:rPr lang="lv-LV" sz="900" cap="all" dirty="0">
                <a:solidFill>
                  <a:prstClr val="black"/>
                </a:solidFill>
                <a:latin typeface="Calibri"/>
                <a:ea typeface="Verdana" panose="020B0604030504040204" pitchFamily="34" charset="0"/>
                <a:cs typeface="Times New Roman" panose="02020603050405020304" pitchFamily="18" charset="0"/>
              </a:rPr>
              <a:t>Atbalsts reģionālajai mobilitātei</a:t>
            </a:r>
            <a:endParaRPr lang="en-AU" sz="900" cap="all" dirty="0">
              <a:solidFill>
                <a:prstClr val="black"/>
              </a:solidFill>
              <a:latin typeface="Calibri"/>
              <a:ea typeface="Verdana" panose="020B0604030504040204" pitchFamily="34" charset="0"/>
              <a:cs typeface="Times New Roman" panose="02020603050405020304" pitchFamily="18" charset="0"/>
            </a:endParaRPr>
          </a:p>
        </p:txBody>
      </p:sp>
      <p:sp>
        <p:nvSpPr>
          <p:cNvPr id="41" name="Rectangle: Diagonal Corners Rounded 40">
            <a:extLst>
              <a:ext uri="{FF2B5EF4-FFF2-40B4-BE49-F238E27FC236}">
                <a16:creationId xmlns:a16="http://schemas.microsoft.com/office/drawing/2014/main" xmlns="" id="{B3D848CF-382C-4F02-AB08-518B883DEC04}"/>
              </a:ext>
            </a:extLst>
          </p:cNvPr>
          <p:cNvSpPr/>
          <p:nvPr/>
        </p:nvSpPr>
        <p:spPr>
          <a:xfrm>
            <a:off x="50223" y="4277649"/>
            <a:ext cx="2965110" cy="303609"/>
          </a:xfrm>
          <a:prstGeom prst="round2DiagRect">
            <a:avLst/>
          </a:prstGeom>
          <a:solidFill>
            <a:srgbClr val="F57E1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spcBef>
                <a:spcPts val="0"/>
              </a:spcBef>
              <a:spcAft>
                <a:spcPts val="0"/>
              </a:spcAft>
            </a:pPr>
            <a:r>
              <a:rPr lang="lv-LV" sz="900" dirty="0">
                <a:solidFill>
                  <a:prstClr val="black"/>
                </a:solidFill>
                <a:latin typeface="Calibri"/>
                <a:ea typeface="Verdana" panose="020B0604030504040204" pitchFamily="34" charset="0"/>
                <a:cs typeface="Times New Roman" panose="02020603050405020304" pitchFamily="18" charset="0"/>
              </a:rPr>
              <a:t>ATBALSTS PROFESIONĀLĀS KOMPETENCES NOVĒRTĒŠANAI</a:t>
            </a:r>
          </a:p>
        </p:txBody>
      </p:sp>
      <p:sp>
        <p:nvSpPr>
          <p:cNvPr id="42" name="Rectangle: Diagonal Corners Rounded 41">
            <a:extLst>
              <a:ext uri="{FF2B5EF4-FFF2-40B4-BE49-F238E27FC236}">
                <a16:creationId xmlns:a16="http://schemas.microsoft.com/office/drawing/2014/main" xmlns="" id="{6CE7104F-BE09-4D79-BBBE-9E7E4BD5A876}"/>
              </a:ext>
            </a:extLst>
          </p:cNvPr>
          <p:cNvSpPr/>
          <p:nvPr/>
        </p:nvSpPr>
        <p:spPr>
          <a:xfrm>
            <a:off x="50223" y="4613192"/>
            <a:ext cx="2965110" cy="303609"/>
          </a:xfrm>
          <a:prstGeom prst="round2DiagRect">
            <a:avLst/>
          </a:prstGeom>
          <a:solidFill>
            <a:srgbClr val="F57E13">
              <a:alpha val="5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spcBef>
                <a:spcPts val="0"/>
              </a:spcBef>
              <a:spcAft>
                <a:spcPts val="0"/>
              </a:spcAft>
            </a:pPr>
            <a:r>
              <a:rPr lang="lv-LV" sz="900" dirty="0">
                <a:solidFill>
                  <a:prstClr val="black"/>
                </a:solidFill>
                <a:latin typeface="Calibri"/>
                <a:ea typeface="Verdana" panose="020B0604030504040204" pitchFamily="34" charset="0"/>
                <a:cs typeface="Times New Roman" panose="02020603050405020304" pitchFamily="18" charset="0"/>
              </a:rPr>
              <a:t>PROFESIONĀLĀS PIEMĒROTĪBAS NOTEIKŠANA</a:t>
            </a:r>
          </a:p>
        </p:txBody>
      </p:sp>
      <p:sp>
        <p:nvSpPr>
          <p:cNvPr id="44" name="Rectangle: Diagonal Corners Rounded 43">
            <a:extLst>
              <a:ext uri="{FF2B5EF4-FFF2-40B4-BE49-F238E27FC236}">
                <a16:creationId xmlns:a16="http://schemas.microsoft.com/office/drawing/2014/main" xmlns="" id="{EE26C179-4E32-47E4-8747-394D7405EB96}"/>
              </a:ext>
            </a:extLst>
          </p:cNvPr>
          <p:cNvSpPr/>
          <p:nvPr/>
        </p:nvSpPr>
        <p:spPr>
          <a:xfrm>
            <a:off x="57150" y="4948097"/>
            <a:ext cx="2965110" cy="303609"/>
          </a:xfrm>
          <a:prstGeom prst="round2DiagRect">
            <a:avLst/>
          </a:prstGeom>
          <a:solidFill>
            <a:srgbClr val="F57E1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spcBef>
                <a:spcPts val="0"/>
              </a:spcBef>
              <a:spcAft>
                <a:spcPts val="0"/>
              </a:spcAft>
            </a:pPr>
            <a:r>
              <a:rPr lang="lv-LV" sz="900" dirty="0">
                <a:solidFill>
                  <a:prstClr val="black"/>
                </a:solidFill>
                <a:latin typeface="Calibri"/>
                <a:ea typeface="Verdana" panose="020B0604030504040204" pitchFamily="34" charset="0"/>
                <a:cs typeface="Times New Roman" panose="02020603050405020304" pitchFamily="18" charset="0"/>
              </a:rPr>
              <a:t>ATBALSTA PASĀKUMI BEZDARBNIEKIEM AR ATKARĪBAS PROBLĒMĀM</a:t>
            </a:r>
          </a:p>
        </p:txBody>
      </p:sp>
      <p:sp>
        <p:nvSpPr>
          <p:cNvPr id="45" name="Rectangle: Diagonal Corners Rounded 44">
            <a:extLst>
              <a:ext uri="{FF2B5EF4-FFF2-40B4-BE49-F238E27FC236}">
                <a16:creationId xmlns:a16="http://schemas.microsoft.com/office/drawing/2014/main" xmlns="" id="{6CD64E95-FD45-4B1E-AD02-91D2C2393663}"/>
              </a:ext>
            </a:extLst>
          </p:cNvPr>
          <p:cNvSpPr/>
          <p:nvPr/>
        </p:nvSpPr>
        <p:spPr>
          <a:xfrm>
            <a:off x="50223" y="5287916"/>
            <a:ext cx="2965110" cy="303609"/>
          </a:xfrm>
          <a:prstGeom prst="round2DiagRect">
            <a:avLst/>
          </a:prstGeom>
          <a:solidFill>
            <a:srgbClr val="F57E13">
              <a:alpha val="5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spcBef>
                <a:spcPts val="0"/>
              </a:spcBef>
              <a:spcAft>
                <a:spcPts val="0"/>
              </a:spcAft>
            </a:pPr>
            <a:r>
              <a:rPr lang="lv-LV" sz="900" dirty="0">
                <a:solidFill>
                  <a:prstClr val="black"/>
                </a:solidFill>
                <a:latin typeface="Calibri"/>
                <a:ea typeface="Verdana" panose="020B0604030504040204" pitchFamily="34" charset="0"/>
                <a:cs typeface="Times New Roman" panose="02020603050405020304" pitchFamily="18" charset="0"/>
              </a:rPr>
              <a:t>ERGOTERAPEITA KONSULTĀCIJAS, SURDOTULKA PAKALPOJUMI, ATBALSTA PERSONAS PAKALPOJUMI</a:t>
            </a:r>
          </a:p>
        </p:txBody>
      </p:sp>
      <p:sp>
        <p:nvSpPr>
          <p:cNvPr id="46" name="Rectangle: Diagonal Corners Rounded 45">
            <a:extLst>
              <a:ext uri="{FF2B5EF4-FFF2-40B4-BE49-F238E27FC236}">
                <a16:creationId xmlns:a16="http://schemas.microsoft.com/office/drawing/2014/main" xmlns="" id="{EEC707C3-DFCB-4129-9413-A82DE1077627}"/>
              </a:ext>
            </a:extLst>
          </p:cNvPr>
          <p:cNvSpPr/>
          <p:nvPr/>
        </p:nvSpPr>
        <p:spPr>
          <a:xfrm>
            <a:off x="3087713" y="3274676"/>
            <a:ext cx="2965110" cy="303609"/>
          </a:xfrm>
          <a:prstGeom prst="round2DiagRect">
            <a:avLst/>
          </a:prstGeom>
          <a:solidFill>
            <a:srgbClr val="B5469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lnSpc>
                <a:spcPct val="90000"/>
              </a:lnSpc>
              <a:spcBef>
                <a:spcPts val="750"/>
              </a:spcBef>
              <a:spcAft>
                <a:spcPts val="0"/>
              </a:spcAft>
            </a:pPr>
            <a:r>
              <a:rPr lang="lv-LV" sz="900" cap="all" dirty="0">
                <a:solidFill>
                  <a:prstClr val="black"/>
                </a:solidFill>
                <a:latin typeface="Calibri"/>
                <a:ea typeface="Verdana" panose="020B0604030504040204" pitchFamily="34" charset="0"/>
                <a:cs typeface="Times New Roman" panose="02020603050405020304" pitchFamily="18" charset="0"/>
              </a:rPr>
              <a:t>KONKURĒTSPĒJAS PAAUGSTINĀŠANAS PASĀKUMI</a:t>
            </a:r>
          </a:p>
        </p:txBody>
      </p:sp>
      <p:sp>
        <p:nvSpPr>
          <p:cNvPr id="47" name="Rectangle: Diagonal Corners Rounded 46">
            <a:extLst>
              <a:ext uri="{FF2B5EF4-FFF2-40B4-BE49-F238E27FC236}">
                <a16:creationId xmlns:a16="http://schemas.microsoft.com/office/drawing/2014/main" xmlns="" id="{67BFFCAE-18A4-4676-93F1-0D7CBB338CAD}"/>
              </a:ext>
            </a:extLst>
          </p:cNvPr>
          <p:cNvSpPr/>
          <p:nvPr/>
        </p:nvSpPr>
        <p:spPr>
          <a:xfrm>
            <a:off x="3080786" y="3607132"/>
            <a:ext cx="2965110" cy="303609"/>
          </a:xfrm>
          <a:prstGeom prst="round2DiagRect">
            <a:avLst/>
          </a:prstGeom>
          <a:solidFill>
            <a:srgbClr val="B5469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lnSpc>
                <a:spcPct val="90000"/>
              </a:lnSpc>
              <a:spcBef>
                <a:spcPts val="750"/>
              </a:spcBef>
              <a:spcAft>
                <a:spcPts val="0"/>
              </a:spcAft>
            </a:pPr>
            <a:r>
              <a:rPr lang="lv-LV" sz="900" cap="all" dirty="0">
                <a:solidFill>
                  <a:prstClr val="black"/>
                </a:solidFill>
                <a:latin typeface="Calibri"/>
                <a:ea typeface="Verdana" panose="020B0604030504040204" pitchFamily="34" charset="0"/>
                <a:cs typeface="Times New Roman" panose="02020603050405020304" pitchFamily="18" charset="0"/>
              </a:rPr>
              <a:t>NEFORMĀLĀS IZGLĪTĪBAS IEGUVE </a:t>
            </a:r>
          </a:p>
        </p:txBody>
      </p:sp>
      <p:sp>
        <p:nvSpPr>
          <p:cNvPr id="48" name="Rectangle: Diagonal Corners Rounded 47">
            <a:extLst>
              <a:ext uri="{FF2B5EF4-FFF2-40B4-BE49-F238E27FC236}">
                <a16:creationId xmlns:a16="http://schemas.microsoft.com/office/drawing/2014/main" xmlns="" id="{2D8E9E93-42A8-430E-91CC-F145568D08C9}"/>
              </a:ext>
            </a:extLst>
          </p:cNvPr>
          <p:cNvSpPr/>
          <p:nvPr/>
        </p:nvSpPr>
        <p:spPr>
          <a:xfrm>
            <a:off x="3080786" y="3942674"/>
            <a:ext cx="2965110" cy="303609"/>
          </a:xfrm>
          <a:prstGeom prst="round2DiagRect">
            <a:avLst/>
          </a:prstGeom>
          <a:solidFill>
            <a:srgbClr val="B5469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lnSpc>
                <a:spcPct val="90000"/>
              </a:lnSpc>
              <a:spcBef>
                <a:spcPts val="750"/>
              </a:spcBef>
              <a:spcAft>
                <a:spcPts val="0"/>
              </a:spcAft>
            </a:pPr>
            <a:r>
              <a:rPr lang="lv-LV" sz="900" cap="all" dirty="0">
                <a:solidFill>
                  <a:prstClr val="black"/>
                </a:solidFill>
                <a:latin typeface="Calibri"/>
                <a:ea typeface="Verdana" panose="020B0604030504040204" pitchFamily="34" charset="0"/>
                <a:cs typeface="Times New Roman" panose="02020603050405020304" pitchFamily="18" charset="0"/>
              </a:rPr>
              <a:t>Transportlīdzekļu un traktortehnikas vadītāju apmācība</a:t>
            </a:r>
            <a:endParaRPr lang="en-AU" sz="900" cap="all" dirty="0">
              <a:solidFill>
                <a:prstClr val="black"/>
              </a:solidFill>
              <a:latin typeface="Calibri"/>
              <a:ea typeface="Verdana" panose="020B0604030504040204" pitchFamily="34" charset="0"/>
              <a:cs typeface="Times New Roman" panose="02020603050405020304" pitchFamily="18" charset="0"/>
            </a:endParaRPr>
          </a:p>
        </p:txBody>
      </p:sp>
      <p:sp>
        <p:nvSpPr>
          <p:cNvPr id="49" name="Rectangle: Diagonal Corners Rounded 48">
            <a:extLst>
              <a:ext uri="{FF2B5EF4-FFF2-40B4-BE49-F238E27FC236}">
                <a16:creationId xmlns:a16="http://schemas.microsoft.com/office/drawing/2014/main" xmlns="" id="{5AE40206-1341-4C83-865E-9A84146416C6}"/>
              </a:ext>
            </a:extLst>
          </p:cNvPr>
          <p:cNvSpPr/>
          <p:nvPr/>
        </p:nvSpPr>
        <p:spPr>
          <a:xfrm>
            <a:off x="3080786" y="4278217"/>
            <a:ext cx="2965110" cy="303609"/>
          </a:xfrm>
          <a:prstGeom prst="round2DiagRect">
            <a:avLst/>
          </a:prstGeom>
          <a:solidFill>
            <a:srgbClr val="B5469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lnSpc>
                <a:spcPct val="90000"/>
              </a:lnSpc>
              <a:spcBef>
                <a:spcPts val="750"/>
              </a:spcBef>
              <a:spcAft>
                <a:spcPts val="0"/>
              </a:spcAft>
            </a:pPr>
            <a:r>
              <a:rPr lang="lv-LV" sz="900" cap="all" dirty="0">
                <a:solidFill>
                  <a:prstClr val="black"/>
                </a:solidFill>
                <a:latin typeface="Calibri"/>
                <a:ea typeface="Verdana" panose="020B0604030504040204" pitchFamily="34" charset="0"/>
                <a:cs typeface="Times New Roman" panose="02020603050405020304" pitchFamily="18" charset="0"/>
              </a:rPr>
              <a:t>PROFESIONĀLĀS TĀLĀKIZGLĪTĪBAS UN PROFESIONĀLĀS PILNVEIDES IZGLĪTĪBAS PROGRAMMAS </a:t>
            </a:r>
          </a:p>
        </p:txBody>
      </p:sp>
      <p:sp>
        <p:nvSpPr>
          <p:cNvPr id="50" name="Rectangle: Diagonal Corners Rounded 49">
            <a:extLst>
              <a:ext uri="{FF2B5EF4-FFF2-40B4-BE49-F238E27FC236}">
                <a16:creationId xmlns:a16="http://schemas.microsoft.com/office/drawing/2014/main" xmlns="" id="{61E6A7A4-D24F-443C-81FD-1527FD50AA14}"/>
              </a:ext>
            </a:extLst>
          </p:cNvPr>
          <p:cNvSpPr/>
          <p:nvPr/>
        </p:nvSpPr>
        <p:spPr>
          <a:xfrm>
            <a:off x="3080786" y="4613157"/>
            <a:ext cx="2965110" cy="303609"/>
          </a:xfrm>
          <a:prstGeom prst="round2DiagRect">
            <a:avLst/>
          </a:prstGeom>
          <a:solidFill>
            <a:srgbClr val="B5469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lnSpc>
                <a:spcPct val="90000"/>
              </a:lnSpc>
              <a:spcBef>
                <a:spcPts val="750"/>
              </a:spcBef>
              <a:spcAft>
                <a:spcPts val="0"/>
              </a:spcAft>
            </a:pPr>
            <a:r>
              <a:rPr lang="lv-LV" sz="900" cap="all" dirty="0">
                <a:solidFill>
                  <a:prstClr val="black"/>
                </a:solidFill>
                <a:latin typeface="Calibri"/>
                <a:ea typeface="Verdana" panose="020B0604030504040204" pitchFamily="34" charset="0"/>
                <a:cs typeface="Times New Roman" panose="02020603050405020304" pitchFamily="18" charset="0"/>
              </a:rPr>
              <a:t>Profesionālās tālākizglītības moduļi</a:t>
            </a:r>
            <a:endParaRPr lang="en-AU" sz="900" cap="all" dirty="0">
              <a:solidFill>
                <a:prstClr val="black"/>
              </a:solidFill>
              <a:latin typeface="Calibri"/>
              <a:ea typeface="Verdana" panose="020B0604030504040204" pitchFamily="34" charset="0"/>
              <a:cs typeface="Times New Roman" panose="02020603050405020304" pitchFamily="18" charset="0"/>
            </a:endParaRPr>
          </a:p>
        </p:txBody>
      </p:sp>
      <p:sp>
        <p:nvSpPr>
          <p:cNvPr id="51" name="Rectangle: Diagonal Corners Rounded 50">
            <a:extLst>
              <a:ext uri="{FF2B5EF4-FFF2-40B4-BE49-F238E27FC236}">
                <a16:creationId xmlns:a16="http://schemas.microsoft.com/office/drawing/2014/main" xmlns="" id="{38FCA2B8-BD7C-4F96-ABBE-1E451310AD0D}"/>
              </a:ext>
            </a:extLst>
          </p:cNvPr>
          <p:cNvSpPr/>
          <p:nvPr/>
        </p:nvSpPr>
        <p:spPr>
          <a:xfrm>
            <a:off x="3080786" y="4948097"/>
            <a:ext cx="2965110" cy="303609"/>
          </a:xfrm>
          <a:prstGeom prst="round2DiagRect">
            <a:avLst/>
          </a:prstGeom>
          <a:solidFill>
            <a:srgbClr val="B5469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lnSpc>
                <a:spcPct val="90000"/>
              </a:lnSpc>
              <a:spcBef>
                <a:spcPts val="750"/>
              </a:spcBef>
              <a:spcAft>
                <a:spcPts val="0"/>
              </a:spcAft>
            </a:pPr>
            <a:r>
              <a:rPr lang="lv-LV" sz="900" cap="all" dirty="0">
                <a:solidFill>
                  <a:prstClr val="black"/>
                </a:solidFill>
                <a:latin typeface="Calibri"/>
                <a:ea typeface="Verdana" panose="020B0604030504040204" pitchFamily="34" charset="0"/>
                <a:cs typeface="Times New Roman" panose="02020603050405020304" pitchFamily="18" charset="0"/>
              </a:rPr>
              <a:t>Augstākās izglītības iestādes piedāvātie studiju moduļi vai studiju kursi </a:t>
            </a:r>
            <a:endParaRPr lang="en-AU" sz="900" cap="all" dirty="0">
              <a:solidFill>
                <a:prstClr val="black"/>
              </a:solidFill>
              <a:latin typeface="Calibri"/>
              <a:ea typeface="Verdana" panose="020B0604030504040204" pitchFamily="34" charset="0"/>
              <a:cs typeface="Times New Roman" panose="02020603050405020304" pitchFamily="18" charset="0"/>
            </a:endParaRPr>
          </a:p>
        </p:txBody>
      </p:sp>
      <p:sp>
        <p:nvSpPr>
          <p:cNvPr id="52" name="Rectangle: Diagonal Corners Rounded 51">
            <a:extLst>
              <a:ext uri="{FF2B5EF4-FFF2-40B4-BE49-F238E27FC236}">
                <a16:creationId xmlns:a16="http://schemas.microsoft.com/office/drawing/2014/main" xmlns="" id="{634AE2B7-4AF2-4527-8A3D-4C31634BBFAB}"/>
              </a:ext>
            </a:extLst>
          </p:cNvPr>
          <p:cNvSpPr/>
          <p:nvPr/>
        </p:nvSpPr>
        <p:spPr>
          <a:xfrm>
            <a:off x="3080786" y="5287916"/>
            <a:ext cx="2965110" cy="303609"/>
          </a:xfrm>
          <a:prstGeom prst="round2DiagRect">
            <a:avLst/>
          </a:prstGeom>
          <a:solidFill>
            <a:srgbClr val="B5469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lnSpc>
                <a:spcPct val="90000"/>
              </a:lnSpc>
              <a:spcBef>
                <a:spcPts val="750"/>
              </a:spcBef>
              <a:spcAft>
                <a:spcPts val="0"/>
              </a:spcAft>
            </a:pPr>
            <a:r>
              <a:rPr lang="lv-LV" sz="900" cap="all" dirty="0">
                <a:solidFill>
                  <a:prstClr val="black"/>
                </a:solidFill>
                <a:latin typeface="Calibri"/>
                <a:ea typeface="Verdana" panose="020B0604030504040204" pitchFamily="34" charset="0"/>
                <a:cs typeface="Times New Roman" panose="02020603050405020304" pitchFamily="18" charset="0"/>
              </a:rPr>
              <a:t>APMĀCĪBA PĒC DARBA DEVĒJA PIEPRASĪJUMA</a:t>
            </a:r>
          </a:p>
        </p:txBody>
      </p:sp>
      <p:sp>
        <p:nvSpPr>
          <p:cNvPr id="53" name="Rectangle: Diagonal Corners Rounded 52">
            <a:extLst>
              <a:ext uri="{FF2B5EF4-FFF2-40B4-BE49-F238E27FC236}">
                <a16:creationId xmlns:a16="http://schemas.microsoft.com/office/drawing/2014/main" xmlns="" id="{FA0E562A-07A1-4B29-A571-4FE68F39236C}"/>
              </a:ext>
            </a:extLst>
          </p:cNvPr>
          <p:cNvSpPr/>
          <p:nvPr/>
        </p:nvSpPr>
        <p:spPr>
          <a:xfrm>
            <a:off x="3080786" y="5627734"/>
            <a:ext cx="2965110" cy="303609"/>
          </a:xfrm>
          <a:prstGeom prst="round2DiagRect">
            <a:avLst/>
          </a:prstGeom>
          <a:solidFill>
            <a:srgbClr val="B5469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lnSpc>
                <a:spcPct val="90000"/>
              </a:lnSpc>
              <a:spcBef>
                <a:spcPts val="750"/>
              </a:spcBef>
              <a:spcAft>
                <a:spcPts val="0"/>
              </a:spcAft>
            </a:pPr>
            <a:r>
              <a:rPr lang="lv-LV" sz="900" cap="all" dirty="0">
                <a:solidFill>
                  <a:prstClr val="black"/>
                </a:solidFill>
                <a:latin typeface="Calibri"/>
                <a:ea typeface="Verdana" panose="020B0604030504040204" pitchFamily="34" charset="0"/>
                <a:cs typeface="Times New Roman" panose="02020603050405020304" pitchFamily="18" charset="0"/>
              </a:rPr>
              <a:t>APMĀCĪBA PIE DARBA DEVĒJA</a:t>
            </a:r>
          </a:p>
        </p:txBody>
      </p:sp>
      <p:sp>
        <p:nvSpPr>
          <p:cNvPr id="55" name="Rectangle: Diagonal Corners Rounded 54">
            <a:extLst>
              <a:ext uri="{FF2B5EF4-FFF2-40B4-BE49-F238E27FC236}">
                <a16:creationId xmlns:a16="http://schemas.microsoft.com/office/drawing/2014/main" xmlns="" id="{F4BFAA03-DFA6-406C-AA3C-ECEA0BFEED75}"/>
              </a:ext>
            </a:extLst>
          </p:cNvPr>
          <p:cNvSpPr/>
          <p:nvPr/>
        </p:nvSpPr>
        <p:spPr>
          <a:xfrm>
            <a:off x="6137326" y="3277196"/>
            <a:ext cx="2965110" cy="303609"/>
          </a:xfrm>
          <a:prstGeom prst="round2DiagRect">
            <a:avLst/>
          </a:prstGeom>
          <a:solidFill>
            <a:srgbClr val="31859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spcBef>
                <a:spcPts val="0"/>
              </a:spcBef>
              <a:spcAft>
                <a:spcPts val="0"/>
              </a:spcAft>
            </a:pPr>
            <a:r>
              <a:rPr lang="lv-LV" sz="900" cap="all" dirty="0">
                <a:solidFill>
                  <a:prstClr val="black"/>
                </a:solidFill>
                <a:latin typeface="Calibri"/>
                <a:ea typeface="Verdana" panose="020B0604030504040204" pitchFamily="34" charset="0"/>
                <a:cs typeface="Times New Roman" panose="02020603050405020304" pitchFamily="18" charset="0"/>
              </a:rPr>
              <a:t>ALGOTI PAGAIDU SABIEDRISKIE DARBI</a:t>
            </a:r>
          </a:p>
        </p:txBody>
      </p:sp>
      <p:sp>
        <p:nvSpPr>
          <p:cNvPr id="56" name="Rectangle: Diagonal Corners Rounded 55">
            <a:extLst>
              <a:ext uri="{FF2B5EF4-FFF2-40B4-BE49-F238E27FC236}">
                <a16:creationId xmlns:a16="http://schemas.microsoft.com/office/drawing/2014/main" xmlns="" id="{C3241BD1-7FF5-46FE-BE42-FE2A56868D1C}"/>
              </a:ext>
            </a:extLst>
          </p:cNvPr>
          <p:cNvSpPr/>
          <p:nvPr/>
        </p:nvSpPr>
        <p:spPr>
          <a:xfrm>
            <a:off x="6130399" y="3609651"/>
            <a:ext cx="2965110" cy="303609"/>
          </a:xfrm>
          <a:prstGeom prst="round2DiagRect">
            <a:avLst/>
          </a:prstGeom>
          <a:solidFill>
            <a:srgbClr val="31859C">
              <a:alpha val="5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spcBef>
                <a:spcPts val="0"/>
              </a:spcBef>
              <a:spcAft>
                <a:spcPts val="0"/>
              </a:spcAft>
            </a:pPr>
            <a:r>
              <a:rPr lang="lv-LV" sz="900" cap="all" dirty="0">
                <a:solidFill>
                  <a:prstClr val="black"/>
                </a:solidFill>
                <a:latin typeface="Calibri"/>
                <a:ea typeface="Verdana" panose="020B0604030504040204" pitchFamily="34" charset="0"/>
                <a:cs typeface="Times New Roman" panose="02020603050405020304" pitchFamily="18" charset="0"/>
              </a:rPr>
              <a:t>DARBAM NEPIECIEŠAMO IEMAŅU ATTĪSTĪBA </a:t>
            </a:r>
            <a:endParaRPr lang="lv-LV" altLang="lv-LV" sz="900" cap="all" dirty="0">
              <a:solidFill>
                <a:prstClr val="black"/>
              </a:solidFill>
              <a:latin typeface="Calibri"/>
              <a:ea typeface="Verdana" panose="020B0604030504040204" pitchFamily="34" charset="0"/>
              <a:cs typeface="Times New Roman" panose="02020603050405020304" pitchFamily="18" charset="0"/>
            </a:endParaRPr>
          </a:p>
        </p:txBody>
      </p:sp>
      <p:sp>
        <p:nvSpPr>
          <p:cNvPr id="57" name="Rectangle: Diagonal Corners Rounded 56">
            <a:extLst>
              <a:ext uri="{FF2B5EF4-FFF2-40B4-BE49-F238E27FC236}">
                <a16:creationId xmlns:a16="http://schemas.microsoft.com/office/drawing/2014/main" xmlns="" id="{24193808-7205-4107-9865-1BCFDF33C1E9}"/>
              </a:ext>
            </a:extLst>
          </p:cNvPr>
          <p:cNvSpPr/>
          <p:nvPr/>
        </p:nvSpPr>
        <p:spPr>
          <a:xfrm>
            <a:off x="6130399" y="3945194"/>
            <a:ext cx="2965110" cy="303609"/>
          </a:xfrm>
          <a:prstGeom prst="round2DiagRect">
            <a:avLst/>
          </a:prstGeom>
          <a:solidFill>
            <a:srgbClr val="31859C">
              <a:alpha val="5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spcBef>
                <a:spcPts val="0"/>
              </a:spcBef>
              <a:spcAft>
                <a:spcPts val="0"/>
              </a:spcAft>
            </a:pPr>
            <a:r>
              <a:rPr lang="lv-LV" sz="900" cap="all" dirty="0">
                <a:solidFill>
                  <a:prstClr val="black"/>
                </a:solidFill>
                <a:latin typeface="Calibri"/>
                <a:ea typeface="Verdana" panose="020B0604030504040204" pitchFamily="34" charset="0"/>
                <a:cs typeface="Times New Roman" panose="02020603050405020304" pitchFamily="18" charset="0"/>
              </a:rPr>
              <a:t>PASĀKUMI NOTEIKTĀM PERSONU GRUPĀM</a:t>
            </a:r>
          </a:p>
        </p:txBody>
      </p:sp>
      <p:sp>
        <p:nvSpPr>
          <p:cNvPr id="58" name="Rectangle: Diagonal Corners Rounded 57">
            <a:extLst>
              <a:ext uri="{FF2B5EF4-FFF2-40B4-BE49-F238E27FC236}">
                <a16:creationId xmlns:a16="http://schemas.microsoft.com/office/drawing/2014/main" xmlns="" id="{84F8D63D-2935-4136-BB0D-8404EAFDF6A8}"/>
              </a:ext>
            </a:extLst>
          </p:cNvPr>
          <p:cNvSpPr/>
          <p:nvPr/>
        </p:nvSpPr>
        <p:spPr>
          <a:xfrm>
            <a:off x="6130399" y="4280736"/>
            <a:ext cx="2965110" cy="303609"/>
          </a:xfrm>
          <a:prstGeom prst="round2DiagRect">
            <a:avLst/>
          </a:prstGeom>
          <a:solidFill>
            <a:srgbClr val="31859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spcBef>
                <a:spcPts val="0"/>
              </a:spcBef>
              <a:spcAft>
                <a:spcPts val="0"/>
              </a:spcAft>
            </a:pPr>
            <a:r>
              <a:rPr lang="lv-LV" sz="900" cap="all" dirty="0">
                <a:solidFill>
                  <a:prstClr val="black"/>
                </a:solidFill>
                <a:latin typeface="Calibri"/>
                <a:ea typeface="Verdana" panose="020B0604030504040204" pitchFamily="34" charset="0"/>
                <a:cs typeface="Times New Roman" panose="02020603050405020304" pitchFamily="18" charset="0"/>
              </a:rPr>
              <a:t>Pasākumi noteiktām personu grupām ārkārtējās situācijas izraisīto seku mazināšanai</a:t>
            </a:r>
          </a:p>
        </p:txBody>
      </p:sp>
      <p:sp>
        <p:nvSpPr>
          <p:cNvPr id="59" name="Rectangle: Diagonal Corners Rounded 58">
            <a:extLst>
              <a:ext uri="{FF2B5EF4-FFF2-40B4-BE49-F238E27FC236}">
                <a16:creationId xmlns:a16="http://schemas.microsoft.com/office/drawing/2014/main" xmlns="" id="{2BBBC061-7A7A-43A9-AFC6-B51CF3BF64D8}"/>
              </a:ext>
            </a:extLst>
          </p:cNvPr>
          <p:cNvSpPr/>
          <p:nvPr/>
        </p:nvSpPr>
        <p:spPr>
          <a:xfrm>
            <a:off x="6130399" y="4615676"/>
            <a:ext cx="2965110" cy="303609"/>
          </a:xfrm>
          <a:prstGeom prst="round2DiagRect">
            <a:avLst/>
          </a:prstGeom>
          <a:solidFill>
            <a:srgbClr val="31859C">
              <a:alpha val="5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spcBef>
                <a:spcPts val="0"/>
              </a:spcBef>
              <a:spcAft>
                <a:spcPts val="0"/>
              </a:spcAft>
            </a:pPr>
            <a:r>
              <a:rPr lang="lv-LV" sz="800" cap="all" dirty="0">
                <a:solidFill>
                  <a:prstClr val="black"/>
                </a:solidFill>
                <a:latin typeface="Calibri"/>
                <a:ea typeface="Verdana" panose="020B0604030504040204" pitchFamily="34" charset="0"/>
                <a:cs typeface="Times New Roman" panose="02020603050405020304" pitchFamily="18" charset="0"/>
              </a:rPr>
              <a:t>PASĀKUMI NOTEIKTĀM PERSONU GRUPĀM BEZDARBNIEKU AR INVALIDITĀTI NODARBINĀŠANAI UZ NENOTEIKTU LAIKU </a:t>
            </a:r>
            <a:endParaRPr lang="en-AU" sz="800" cap="all" dirty="0">
              <a:solidFill>
                <a:prstClr val="black"/>
              </a:solidFill>
              <a:latin typeface="Calibri"/>
              <a:ea typeface="Verdana" panose="020B0604030504040204" pitchFamily="34" charset="0"/>
              <a:cs typeface="Times New Roman" panose="02020603050405020304" pitchFamily="18" charset="0"/>
            </a:endParaRPr>
          </a:p>
        </p:txBody>
      </p:sp>
      <p:sp>
        <p:nvSpPr>
          <p:cNvPr id="60" name="Rectangle: Diagonal Corners Rounded 59">
            <a:extLst>
              <a:ext uri="{FF2B5EF4-FFF2-40B4-BE49-F238E27FC236}">
                <a16:creationId xmlns:a16="http://schemas.microsoft.com/office/drawing/2014/main" xmlns="" id="{2D5AC6B9-3F5D-49A6-8038-4715B1E9164D}"/>
              </a:ext>
            </a:extLst>
          </p:cNvPr>
          <p:cNvSpPr/>
          <p:nvPr/>
        </p:nvSpPr>
        <p:spPr>
          <a:xfrm>
            <a:off x="6130399" y="4950617"/>
            <a:ext cx="2965110" cy="303609"/>
          </a:xfrm>
          <a:prstGeom prst="round2DiagRect">
            <a:avLst/>
          </a:prstGeom>
          <a:solidFill>
            <a:srgbClr val="31859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spcBef>
                <a:spcPts val="0"/>
              </a:spcBef>
              <a:spcAft>
                <a:spcPts val="0"/>
              </a:spcAft>
            </a:pPr>
            <a:r>
              <a:rPr lang="lv-LV" sz="900" cap="all" dirty="0">
                <a:solidFill>
                  <a:prstClr val="black"/>
                </a:solidFill>
                <a:latin typeface="Calibri"/>
                <a:ea typeface="Verdana" panose="020B0604030504040204" pitchFamily="34" charset="0"/>
                <a:cs typeface="Times New Roman" panose="02020603050405020304" pitchFamily="18" charset="0"/>
              </a:rPr>
              <a:t>Skolēnu vasaras nodarbinātības pasākums</a:t>
            </a:r>
          </a:p>
        </p:txBody>
      </p:sp>
      <p:pic>
        <p:nvPicPr>
          <p:cNvPr id="61" name="Picture 60">
            <a:extLst>
              <a:ext uri="{FF2B5EF4-FFF2-40B4-BE49-F238E27FC236}">
                <a16:creationId xmlns:a16="http://schemas.microsoft.com/office/drawing/2014/main" xmlns="" id="{A78EF588-FE9D-4920-8BC2-757B2031DB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673" y="840349"/>
            <a:ext cx="1146601" cy="1274201"/>
          </a:xfrm>
          <a:prstGeom prst="rect">
            <a:avLst/>
          </a:prstGeom>
        </p:spPr>
      </p:pic>
      <p:sp>
        <p:nvSpPr>
          <p:cNvPr id="7" name="Rectangle: Diagonal Corners Rounded 6">
            <a:extLst>
              <a:ext uri="{FF2B5EF4-FFF2-40B4-BE49-F238E27FC236}">
                <a16:creationId xmlns:a16="http://schemas.microsoft.com/office/drawing/2014/main" xmlns="" id="{087B136F-88C9-4C1A-A08C-7E42FBE3EF92}"/>
              </a:ext>
            </a:extLst>
          </p:cNvPr>
          <p:cNvSpPr/>
          <p:nvPr/>
        </p:nvSpPr>
        <p:spPr>
          <a:xfrm>
            <a:off x="57150" y="1925241"/>
            <a:ext cx="2965110" cy="303609"/>
          </a:xfrm>
          <a:prstGeom prst="round2DiagRect">
            <a:avLst/>
          </a:prstGeom>
          <a:solidFill>
            <a:srgbClr val="F57E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spcBef>
                <a:spcPts val="0"/>
              </a:spcBef>
              <a:spcAft>
                <a:spcPts val="0"/>
              </a:spcAft>
            </a:pPr>
            <a:r>
              <a:rPr lang="lv-LV" sz="1350">
                <a:solidFill>
                  <a:prstClr val="white"/>
                </a:solidFill>
                <a:latin typeface="Calibri"/>
                <a:ea typeface="Verdana" panose="020B0604030504040204" pitchFamily="34" charset="0"/>
                <a:cs typeface="Times New Roman" panose="02020603050405020304" pitchFamily="18" charset="0"/>
              </a:rPr>
              <a:t>ATBALSTA pasākumi</a:t>
            </a:r>
            <a:endParaRPr lang="en-AU" sz="1350" dirty="0">
              <a:solidFill>
                <a:prstClr val="white"/>
              </a:solidFill>
              <a:latin typeface="Calibri"/>
              <a:ea typeface="Verdana" panose="020B0604030504040204" pitchFamily="34" charset="0"/>
              <a:cs typeface="Times New Roman" panose="02020603050405020304" pitchFamily="18" charset="0"/>
            </a:endParaRPr>
          </a:p>
        </p:txBody>
      </p:sp>
      <p:sp>
        <p:nvSpPr>
          <p:cNvPr id="54" name="Rectangle: Diagonal Corners Rounded 53">
            <a:extLst>
              <a:ext uri="{FF2B5EF4-FFF2-40B4-BE49-F238E27FC236}">
                <a16:creationId xmlns:a16="http://schemas.microsoft.com/office/drawing/2014/main" xmlns="" id="{8A206584-5012-43BE-812A-C307E5549963}"/>
              </a:ext>
            </a:extLst>
          </p:cNvPr>
          <p:cNvSpPr/>
          <p:nvPr/>
        </p:nvSpPr>
        <p:spPr>
          <a:xfrm>
            <a:off x="8121777" y="5287916"/>
            <a:ext cx="972000" cy="303609"/>
          </a:xfrm>
          <a:prstGeom prst="round2DiagRect">
            <a:avLst/>
          </a:prstGeom>
          <a:solidFill>
            <a:srgbClr val="31859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spcBef>
                <a:spcPts val="0"/>
              </a:spcBef>
              <a:spcAft>
                <a:spcPts val="0"/>
              </a:spcAft>
            </a:pPr>
            <a:r>
              <a:rPr lang="lv-LV" sz="900" cap="all" dirty="0">
                <a:solidFill>
                  <a:prstClr val="black"/>
                </a:solidFill>
                <a:latin typeface="Calibri"/>
                <a:ea typeface="Verdana" panose="020B0604030504040204" pitchFamily="34" charset="0"/>
                <a:cs typeface="Times New Roman" panose="02020603050405020304" pitchFamily="18" charset="0"/>
              </a:rPr>
              <a:t>…</a:t>
            </a:r>
            <a:endParaRPr lang="en-AU" sz="900" cap="all" dirty="0">
              <a:solidFill>
                <a:prstClr val="black"/>
              </a:solidFill>
              <a:latin typeface="Calibri"/>
              <a:ea typeface="Verdana" panose="020B0604030504040204" pitchFamily="34" charset="0"/>
              <a:cs typeface="Times New Roman" panose="02020603050405020304" pitchFamily="18" charset="0"/>
            </a:endParaRPr>
          </a:p>
        </p:txBody>
      </p:sp>
      <p:sp>
        <p:nvSpPr>
          <p:cNvPr id="62" name="Rectangle: Diagonal Corners Rounded 61">
            <a:extLst>
              <a:ext uri="{FF2B5EF4-FFF2-40B4-BE49-F238E27FC236}">
                <a16:creationId xmlns:a16="http://schemas.microsoft.com/office/drawing/2014/main" xmlns="" id="{8CE4A0EE-D182-41BB-9779-BA0B1E8FF2D8}"/>
              </a:ext>
            </a:extLst>
          </p:cNvPr>
          <p:cNvSpPr/>
          <p:nvPr/>
        </p:nvSpPr>
        <p:spPr>
          <a:xfrm>
            <a:off x="6130399" y="5287916"/>
            <a:ext cx="972000" cy="303609"/>
          </a:xfrm>
          <a:prstGeom prst="round2DiagRect">
            <a:avLst/>
          </a:prstGeom>
          <a:solidFill>
            <a:srgbClr val="FABE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spcBef>
                <a:spcPts val="0"/>
              </a:spcBef>
              <a:spcAft>
                <a:spcPts val="0"/>
              </a:spcAft>
            </a:pPr>
            <a:r>
              <a:rPr lang="lv-LV" sz="900" cap="all" dirty="0">
                <a:solidFill>
                  <a:prstClr val="black"/>
                </a:solidFill>
                <a:latin typeface="Calibri"/>
                <a:ea typeface="Verdana" panose="020B0604030504040204" pitchFamily="34" charset="0"/>
                <a:cs typeface="Times New Roman" panose="02020603050405020304" pitchFamily="18" charset="0"/>
              </a:rPr>
              <a:t>…</a:t>
            </a:r>
            <a:endParaRPr lang="en-AU" sz="900" cap="all" dirty="0">
              <a:solidFill>
                <a:prstClr val="black"/>
              </a:solidFill>
              <a:latin typeface="Calibri"/>
              <a:ea typeface="Verdana" panose="020B0604030504040204" pitchFamily="34" charset="0"/>
              <a:cs typeface="Times New Roman" panose="02020603050405020304" pitchFamily="18" charset="0"/>
            </a:endParaRPr>
          </a:p>
        </p:txBody>
      </p:sp>
      <p:sp>
        <p:nvSpPr>
          <p:cNvPr id="64" name="Rectangle: Diagonal Corners Rounded 63">
            <a:extLst>
              <a:ext uri="{FF2B5EF4-FFF2-40B4-BE49-F238E27FC236}">
                <a16:creationId xmlns:a16="http://schemas.microsoft.com/office/drawing/2014/main" xmlns="" id="{3EE80BCD-BD5E-41EC-B6A7-732690EC7408}"/>
              </a:ext>
            </a:extLst>
          </p:cNvPr>
          <p:cNvSpPr/>
          <p:nvPr/>
        </p:nvSpPr>
        <p:spPr>
          <a:xfrm>
            <a:off x="7126954" y="5287916"/>
            <a:ext cx="972000" cy="303609"/>
          </a:xfrm>
          <a:prstGeom prst="round2DiagRect">
            <a:avLst/>
          </a:prstGeom>
          <a:solidFill>
            <a:srgbClr val="DAA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spcBef>
                <a:spcPts val="0"/>
              </a:spcBef>
              <a:spcAft>
                <a:spcPts val="0"/>
              </a:spcAft>
            </a:pPr>
            <a:r>
              <a:rPr lang="lv-LV" sz="900" cap="all" dirty="0">
                <a:solidFill>
                  <a:prstClr val="black"/>
                </a:solidFill>
                <a:latin typeface="Calibri"/>
                <a:ea typeface="Verdana" panose="020B0604030504040204" pitchFamily="34" charset="0"/>
                <a:cs typeface="Times New Roman" panose="02020603050405020304" pitchFamily="18" charset="0"/>
              </a:rPr>
              <a:t>…</a:t>
            </a:r>
            <a:endParaRPr lang="en-AU" sz="900" cap="all" dirty="0">
              <a:solidFill>
                <a:prstClr val="black"/>
              </a:solidFill>
              <a:latin typeface="Calibri"/>
              <a:ea typeface="Verdana" panose="020B0604030504040204" pitchFamily="34" charset="0"/>
              <a:cs typeface="Times New Roman" panose="02020603050405020304" pitchFamily="18" charset="0"/>
            </a:endParaRPr>
          </a:p>
        </p:txBody>
      </p:sp>
      <p:pic>
        <p:nvPicPr>
          <p:cNvPr id="66" name="Picture 65">
            <a:extLst>
              <a:ext uri="{FF2B5EF4-FFF2-40B4-BE49-F238E27FC236}">
                <a16:creationId xmlns:a16="http://schemas.microsoft.com/office/drawing/2014/main" xmlns="" id="{348F8EB0-788A-4A37-A67E-ECD267E09C17}"/>
              </a:ext>
            </a:extLst>
          </p:cNvPr>
          <p:cNvPicPr>
            <a:picLocks noChangeAspect="1"/>
          </p:cNvPicPr>
          <p:nvPr/>
        </p:nvPicPr>
        <p:blipFill>
          <a:blip r:embed="rId6"/>
          <a:stretch>
            <a:fillRect/>
          </a:stretch>
        </p:blipFill>
        <p:spPr>
          <a:xfrm>
            <a:off x="4350855" y="2250678"/>
            <a:ext cx="455364" cy="666517"/>
          </a:xfrm>
          <a:prstGeom prst="rect">
            <a:avLst/>
          </a:prstGeom>
        </p:spPr>
      </p:pic>
      <p:sp>
        <p:nvSpPr>
          <p:cNvPr id="43" name="Rectangle: Diagonal Corners Rounded 42">
            <a:extLst>
              <a:ext uri="{FF2B5EF4-FFF2-40B4-BE49-F238E27FC236}">
                <a16:creationId xmlns:a16="http://schemas.microsoft.com/office/drawing/2014/main" xmlns="" id="{A78FFECB-2EF6-428F-B6C0-773217664716}"/>
              </a:ext>
            </a:extLst>
          </p:cNvPr>
          <p:cNvSpPr/>
          <p:nvPr/>
        </p:nvSpPr>
        <p:spPr>
          <a:xfrm>
            <a:off x="6130399" y="5625215"/>
            <a:ext cx="2965110" cy="303609"/>
          </a:xfrm>
          <a:prstGeom prst="round2Diag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spcBef>
                <a:spcPts val="0"/>
              </a:spcBef>
              <a:spcAft>
                <a:spcPts val="0"/>
              </a:spcAft>
            </a:pPr>
            <a:r>
              <a:rPr lang="lv-LV" sz="900" cap="all" dirty="0">
                <a:solidFill>
                  <a:prstClr val="black"/>
                </a:solidFill>
                <a:latin typeface="Calibri"/>
                <a:ea typeface="Verdana" panose="020B0604030504040204" pitchFamily="34" charset="0"/>
                <a:cs typeface="Times New Roman" panose="02020603050405020304" pitchFamily="18" charset="0"/>
              </a:rPr>
              <a:t>Konsultācijas par personu ar invaliditāti nodarbināšanu</a:t>
            </a:r>
          </a:p>
        </p:txBody>
      </p:sp>
    </p:spTree>
    <p:extLst>
      <p:ext uri="{BB962C8B-B14F-4D97-AF65-F5344CB8AC3E}">
        <p14:creationId xmlns:p14="http://schemas.microsoft.com/office/powerpoint/2010/main" val="228850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2865" t="15804" r="20877" b="5836"/>
          <a:stretch/>
        </p:blipFill>
        <p:spPr>
          <a:xfrm>
            <a:off x="1971486" y="1500836"/>
            <a:ext cx="6820278" cy="4537074"/>
          </a:xfrm>
          <a:prstGeom prst="rect">
            <a:avLst/>
          </a:prstGeom>
        </p:spPr>
      </p:pic>
      <p:sp>
        <p:nvSpPr>
          <p:cNvPr id="54274" name="Title 1"/>
          <p:cNvSpPr>
            <a:spLocks noGrp="1"/>
          </p:cNvSpPr>
          <p:nvPr>
            <p:ph type="title"/>
          </p:nvPr>
        </p:nvSpPr>
        <p:spPr>
          <a:xfrm>
            <a:off x="1879600" y="501650"/>
            <a:ext cx="7004050" cy="1195388"/>
          </a:xfrm>
        </p:spPr>
        <p:txBody>
          <a:bodyPr>
            <a:normAutofit/>
          </a:bodyPr>
          <a:lstStyle/>
          <a:p>
            <a:pPr algn="ctr"/>
            <a:r>
              <a:rPr lang="lv-LV" altLang="en-US" dirty="0" smtClean="0">
                <a:latin typeface="Times New Roman" panose="02020603050405020304" pitchFamily="18" charset="0"/>
                <a:cs typeface="Times New Roman" panose="02020603050405020304" pitchFamily="18" charset="0"/>
              </a:rPr>
              <a:t>NVA mājas lapa -  palīgs darba meklēšanas procesā</a:t>
            </a:r>
            <a:br>
              <a:rPr lang="lv-LV" altLang="en-US" dirty="0" smtClean="0">
                <a:latin typeface="Times New Roman" panose="02020603050405020304" pitchFamily="18" charset="0"/>
                <a:cs typeface="Times New Roman" panose="02020603050405020304" pitchFamily="18" charset="0"/>
              </a:rPr>
            </a:br>
            <a:r>
              <a:rPr lang="lv-LV" altLang="en-US" b="0" dirty="0" err="1" smtClean="0">
                <a:latin typeface="Times New Roman" panose="02020603050405020304" pitchFamily="18" charset="0"/>
                <a:cs typeface="Times New Roman" panose="02020603050405020304" pitchFamily="18" charset="0"/>
              </a:rPr>
              <a:t>www.nva.gov.lv</a:t>
            </a:r>
            <a:r>
              <a:rPr lang="lv-LV" altLang="en-US" b="0" dirty="0" smtClean="0">
                <a:latin typeface="Times New Roman" panose="02020603050405020304" pitchFamily="18" charset="0"/>
                <a:cs typeface="Times New Roman" panose="02020603050405020304" pitchFamily="18" charset="0"/>
              </a:rPr>
              <a:t> (</a:t>
            </a:r>
            <a:r>
              <a:rPr lang="en-US" altLang="lv-LV" b="0" u="sng" dirty="0" smtClean="0">
                <a:latin typeface="Times New Roman" panose="02020603050405020304" pitchFamily="18" charset="0"/>
                <a:cs typeface="Times New Roman" panose="02020603050405020304" pitchFamily="18" charset="0"/>
              </a:rPr>
              <a:t>https://cvvp.nva.gov.lv/#/pub/</a:t>
            </a:r>
            <a:r>
              <a:rPr lang="lv-LV" altLang="en-US" b="0" dirty="0" smtClean="0">
                <a:latin typeface="Times New Roman" panose="02020603050405020304" pitchFamily="18" charset="0"/>
                <a:cs typeface="Times New Roman" panose="02020603050405020304" pitchFamily="18" charset="0"/>
              </a:rPr>
              <a:t>)</a:t>
            </a:r>
            <a:r>
              <a:rPr lang="lv-LV" altLang="en-US" dirty="0" smtClean="0">
                <a:latin typeface="Times New Roman" panose="02020603050405020304" pitchFamily="18" charset="0"/>
                <a:cs typeface="Times New Roman" panose="02020603050405020304" pitchFamily="18" charset="0"/>
              </a:rPr>
              <a:t/>
            </a:r>
            <a:br>
              <a:rPr lang="lv-LV" altLang="en-US" dirty="0" smtClean="0">
                <a:latin typeface="Times New Roman" panose="02020603050405020304" pitchFamily="18" charset="0"/>
                <a:cs typeface="Times New Roman" panose="02020603050405020304" pitchFamily="18" charset="0"/>
              </a:rPr>
            </a:br>
            <a:endParaRPr lang="en-US" altLang="lv-LV" dirty="0" smtClean="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4B1C9D6C-FABF-4803-8943-849AD810551E}"/>
              </a:ext>
            </a:extLst>
          </p:cNvPr>
          <p:cNvSpPr/>
          <p:nvPr/>
        </p:nvSpPr>
        <p:spPr>
          <a:xfrm>
            <a:off x="511175" y="6046788"/>
            <a:ext cx="5426075" cy="646112"/>
          </a:xfrm>
          <a:prstGeom prst="rect">
            <a:avLst/>
          </a:prstGeom>
          <a:ln>
            <a:solidFill>
              <a:schemeClr val="accent3">
                <a:lumMod val="75000"/>
              </a:schemeClr>
            </a:solidFill>
          </a:ln>
        </p:spPr>
        <p:txBody>
          <a:bodyPr>
            <a:spAutoFit/>
          </a:bodyPr>
          <a:lstStyle/>
          <a:p>
            <a:pPr>
              <a:defRPr/>
            </a:pPr>
            <a:r>
              <a:rPr lang="lv-LV" altLang="en-US" sz="1800" b="1" dirty="0">
                <a:cs typeface="Times New Roman" panose="02020603050405020304" pitchFamily="18" charset="0"/>
              </a:rPr>
              <a:t>CV UN VAKANČU PORTĀLS </a:t>
            </a:r>
          </a:p>
          <a:p>
            <a:pPr>
              <a:defRPr/>
            </a:pPr>
            <a:r>
              <a:rPr lang="lv-LV" altLang="lv-LV" sz="1800" dirty="0">
                <a:cs typeface="Times New Roman" panose="02020603050405020304" pitchFamily="18" charset="0"/>
              </a:rPr>
              <a:t>√ meklē darba piedāvājumus un piesakies vakancēm</a:t>
            </a:r>
          </a:p>
        </p:txBody>
      </p:sp>
      <p:sp>
        <p:nvSpPr>
          <p:cNvPr id="13" name="Arc 12">
            <a:extLst>
              <a:ext uri="{FF2B5EF4-FFF2-40B4-BE49-F238E27FC236}">
                <a16:creationId xmlns:a16="http://schemas.microsoft.com/office/drawing/2014/main" xmlns="" id="{A329DB78-CF04-45AB-A72D-178C9BBA1C79}"/>
              </a:ext>
            </a:extLst>
          </p:cNvPr>
          <p:cNvSpPr/>
          <p:nvPr/>
        </p:nvSpPr>
        <p:spPr>
          <a:xfrm>
            <a:off x="772560" y="2464594"/>
            <a:ext cx="4903304" cy="4532895"/>
          </a:xfrm>
          <a:prstGeom prst="arc">
            <a:avLst>
              <a:gd name="adj1" fmla="val 9180253"/>
              <a:gd name="adj2" fmla="val 15344704"/>
            </a:avLst>
          </a:prstGeom>
          <a:ln>
            <a:headEnd type="stealth"/>
            <a:tailEnd type="triangle" w="lg" len="lg"/>
          </a:ln>
          <a:effectLst>
            <a:glow rad="228600">
              <a:schemeClr val="accent3">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lv-LV"/>
          </a:p>
        </p:txBody>
      </p:sp>
      <p:sp>
        <p:nvSpPr>
          <p:cNvPr id="10" name="Oval 9">
            <a:extLst>
              <a:ext uri="{FF2B5EF4-FFF2-40B4-BE49-F238E27FC236}">
                <a16:creationId xmlns:a16="http://schemas.microsoft.com/office/drawing/2014/main" xmlns="" id="{7881BF1F-06D1-4705-9652-0E5DA8F5FA6D}"/>
              </a:ext>
            </a:extLst>
          </p:cNvPr>
          <p:cNvSpPr/>
          <p:nvPr/>
        </p:nvSpPr>
        <p:spPr bwMode="auto">
          <a:xfrm>
            <a:off x="5780382" y="1465324"/>
            <a:ext cx="1225550" cy="4984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Placeholder 2"/>
          <p:cNvSpPr>
            <a:spLocks noGrp="1"/>
          </p:cNvSpPr>
          <p:nvPr>
            <p:ph type="body" idx="1"/>
          </p:nvPr>
        </p:nvSpPr>
        <p:spPr>
          <a:xfrm rot="10800000" flipV="1">
            <a:off x="1993900" y="417513"/>
            <a:ext cx="6835775" cy="1004887"/>
          </a:xfrm>
        </p:spPr>
        <p:txBody>
          <a:bodyPr/>
          <a:lstStyle/>
          <a:p>
            <a:pPr algn="ctr"/>
            <a:r>
              <a:rPr lang="lv-LV" altLang="en-US" sz="2400" b="1" dirty="0" smtClean="0">
                <a:solidFill>
                  <a:schemeClr val="tx1"/>
                </a:solidFill>
                <a:latin typeface="Times New Roman" panose="02020603050405020304" pitchFamily="18" charset="0"/>
                <a:cs typeface="Times New Roman" panose="02020603050405020304" pitchFamily="18" charset="0"/>
              </a:rPr>
              <a:t>EURES – konsultācijas par darba iespējām </a:t>
            </a:r>
            <a:endParaRPr lang="en-GB" altLang="en-US" sz="2400" b="1" dirty="0" smtClean="0">
              <a:solidFill>
                <a:schemeClr val="tx1"/>
              </a:solidFill>
              <a:latin typeface="Times New Roman" panose="02020603050405020304" pitchFamily="18" charset="0"/>
              <a:cs typeface="Times New Roman" panose="02020603050405020304" pitchFamily="18" charset="0"/>
            </a:endParaRPr>
          </a:p>
          <a:p>
            <a:pPr algn="ctr"/>
            <a:r>
              <a:rPr lang="lv-LV" altLang="en-US" sz="2400" b="1" dirty="0" smtClean="0">
                <a:solidFill>
                  <a:schemeClr val="tx1"/>
                </a:solidFill>
                <a:latin typeface="Times New Roman" panose="02020603050405020304" pitchFamily="18" charset="0"/>
                <a:cs typeface="Times New Roman" panose="02020603050405020304" pitchFamily="18" charset="0"/>
              </a:rPr>
              <a:t>Eiropā un </a:t>
            </a:r>
            <a:r>
              <a:rPr lang="lv-LV" altLang="en-US" sz="2400" b="1" dirty="0" err="1" smtClean="0">
                <a:solidFill>
                  <a:schemeClr val="tx1"/>
                </a:solidFill>
                <a:latin typeface="Times New Roman" panose="02020603050405020304" pitchFamily="18" charset="0"/>
                <a:cs typeface="Times New Roman" panose="02020603050405020304" pitchFamily="18" charset="0"/>
              </a:rPr>
              <a:t>Latvij</a:t>
            </a:r>
            <a:r>
              <a:rPr lang="en-GB" altLang="en-US" sz="2400" b="1" dirty="0" smtClean="0">
                <a:solidFill>
                  <a:schemeClr val="tx1"/>
                </a:solidFill>
                <a:latin typeface="Times New Roman" panose="02020603050405020304" pitchFamily="18" charset="0"/>
                <a:cs typeface="Times New Roman" panose="02020603050405020304" pitchFamily="18" charset="0"/>
              </a:rPr>
              <a:t>ā</a:t>
            </a:r>
          </a:p>
        </p:txBody>
      </p:sp>
      <p:sp>
        <p:nvSpPr>
          <p:cNvPr id="5" name="Rectangle 4">
            <a:extLst>
              <a:ext uri="{FF2B5EF4-FFF2-40B4-BE49-F238E27FC236}">
                <a16:creationId xmlns:a16="http://schemas.microsoft.com/office/drawing/2014/main" xmlns="" id="{E5B3771A-D55D-451E-9C8C-FC1470C2189A}"/>
              </a:ext>
            </a:extLst>
          </p:cNvPr>
          <p:cNvSpPr/>
          <p:nvPr/>
        </p:nvSpPr>
        <p:spPr>
          <a:xfrm>
            <a:off x="501650" y="2244725"/>
            <a:ext cx="8128000" cy="3478213"/>
          </a:xfrm>
          <a:prstGeom prst="rect">
            <a:avLst/>
          </a:prstGeom>
        </p:spPr>
        <p:txBody>
          <a:bodyPr>
            <a:spAutoFit/>
          </a:bodyPr>
          <a:lstStyle/>
          <a:p>
            <a:pPr algn="ctr">
              <a:defRPr/>
            </a:pPr>
            <a:r>
              <a:rPr lang="lv-LV" sz="2000" b="1" dirty="0"/>
              <a:t>Latvijā EURES tīklu</a:t>
            </a:r>
            <a:r>
              <a:rPr lang="en-GB" sz="2000" b="1" dirty="0"/>
              <a:t> </a:t>
            </a:r>
            <a:r>
              <a:rPr lang="lv-LV" sz="2000" b="1" dirty="0"/>
              <a:t>pārstāv Nodarbinātības</a:t>
            </a:r>
            <a:r>
              <a:rPr lang="en-GB" sz="2000" b="1" dirty="0"/>
              <a:t> </a:t>
            </a:r>
            <a:r>
              <a:rPr lang="lv-LV" sz="2000" b="1" dirty="0"/>
              <a:t>valsts aģentūra un</a:t>
            </a:r>
            <a:r>
              <a:rPr lang="en-GB" sz="2000" b="1" dirty="0"/>
              <a:t> </a:t>
            </a:r>
            <a:r>
              <a:rPr lang="lv-LV" sz="2000" b="1" dirty="0"/>
              <a:t>tās EURES konsultanti</a:t>
            </a:r>
            <a:r>
              <a:rPr lang="en-GB" sz="2000" b="1" dirty="0"/>
              <a:t> </a:t>
            </a:r>
            <a:r>
              <a:rPr lang="lv-LV" sz="2000" b="1" dirty="0"/>
              <a:t>Rīgā, Daugavpilī, Liepājā,</a:t>
            </a:r>
            <a:r>
              <a:rPr lang="en-GB" sz="2000" b="1" dirty="0"/>
              <a:t> </a:t>
            </a:r>
            <a:r>
              <a:rPr lang="lv-LV" sz="2000" b="1" dirty="0"/>
              <a:t>Rēzeknē un Cēsīs</a:t>
            </a:r>
            <a:r>
              <a:rPr lang="en-GB" sz="2000" b="1" dirty="0"/>
              <a:t>.</a:t>
            </a:r>
          </a:p>
          <a:p>
            <a:pPr>
              <a:defRPr/>
            </a:pPr>
            <a:endParaRPr lang="en-GB" sz="2000" dirty="0"/>
          </a:p>
          <a:p>
            <a:pPr>
              <a:defRPr/>
            </a:pPr>
            <a:r>
              <a:rPr lang="lv-LV" sz="2000" b="1" dirty="0"/>
              <a:t>Pie EURES konsultanta var uzzināt</a:t>
            </a:r>
            <a:endParaRPr lang="en-GB" sz="2000" b="1" dirty="0"/>
          </a:p>
          <a:p>
            <a:pPr marL="285750" indent="-285750">
              <a:buFont typeface="Wingdings" panose="05000000000000000000" pitchFamily="2" charset="2"/>
              <a:buChar char="v"/>
              <a:defRPr/>
            </a:pPr>
            <a:r>
              <a:rPr lang="lv-LV" sz="2000" dirty="0"/>
              <a:t>Kā meklēt darbu ārvalstīs un Latvijā</a:t>
            </a:r>
            <a:endParaRPr lang="en-GB" sz="2000" dirty="0"/>
          </a:p>
          <a:p>
            <a:pPr marL="285750" indent="-285750">
              <a:buFont typeface="Wingdings" panose="05000000000000000000" pitchFamily="2" charset="2"/>
              <a:buChar char="v"/>
              <a:defRPr/>
            </a:pPr>
            <a:r>
              <a:rPr lang="lv-LV" sz="2000" dirty="0"/>
              <a:t>Par darba un dzīvošanas nosacījumiem Eiropā, t.sk. Latvijā</a:t>
            </a:r>
            <a:endParaRPr lang="en-GB" sz="2000" dirty="0"/>
          </a:p>
          <a:p>
            <a:pPr marL="285750" indent="-285750">
              <a:buFont typeface="Wingdings" panose="05000000000000000000" pitchFamily="2" charset="2"/>
              <a:buChar char="v"/>
              <a:defRPr/>
            </a:pPr>
            <a:r>
              <a:rPr lang="lv-LV" sz="2000" dirty="0"/>
              <a:t>Kas jāņem vērā, slēdzot darba līgumu</a:t>
            </a:r>
            <a:endParaRPr lang="en-GB" sz="2000" dirty="0"/>
          </a:p>
          <a:p>
            <a:pPr marL="285750" indent="-285750">
              <a:buFont typeface="Wingdings" panose="05000000000000000000" pitchFamily="2" charset="2"/>
              <a:buChar char="v"/>
              <a:defRPr/>
            </a:pPr>
            <a:r>
              <a:rPr lang="en-GB" sz="2000" dirty="0"/>
              <a:t>K</a:t>
            </a:r>
            <a:r>
              <a:rPr lang="lv-LV" sz="2000" dirty="0"/>
              <a:t>ā izmantot privāto darbiekārtošanas firmu pakalpojumus</a:t>
            </a:r>
            <a:endParaRPr lang="en-GB" sz="2000" dirty="0"/>
          </a:p>
          <a:p>
            <a:pPr marL="285750" indent="-285750">
              <a:buFont typeface="Wingdings" panose="05000000000000000000" pitchFamily="2" charset="2"/>
              <a:buChar char="v"/>
              <a:defRPr/>
            </a:pPr>
            <a:r>
              <a:rPr lang="lv-LV" sz="2000" dirty="0"/>
              <a:t>Par tiesībām un pienākumiem, uzturoties ārvalstī un</a:t>
            </a:r>
            <a:r>
              <a:rPr lang="en-GB" sz="2000" dirty="0"/>
              <a:t> </a:t>
            </a:r>
            <a:r>
              <a:rPr lang="lv-LV" sz="2000" dirty="0"/>
              <a:t>atgriežoties Latvijā</a:t>
            </a:r>
            <a:endParaRPr lang="en-GB" sz="2000" dirty="0"/>
          </a:p>
          <a:p>
            <a:pPr marL="285750" indent="-285750">
              <a:buFont typeface="Wingdings" panose="05000000000000000000" pitchFamily="2" charset="2"/>
              <a:buChar char="v"/>
              <a:defRPr/>
            </a:pPr>
            <a:r>
              <a:rPr lang="lv-LV" sz="2000" dirty="0"/>
              <a:t>Kāda ir sociālā aizsardzība un garantijas, sociālo sistēmu</a:t>
            </a:r>
            <a:r>
              <a:rPr lang="en-GB" sz="2000" dirty="0"/>
              <a:t> </a:t>
            </a:r>
            <a:r>
              <a:rPr lang="lv-LV" sz="2000" dirty="0"/>
              <a:t>koordinācija un starpvalstu nodokļu jautājumi Eiropas</a:t>
            </a:r>
            <a:r>
              <a:rPr lang="en-GB" sz="2000" dirty="0"/>
              <a:t> </a:t>
            </a:r>
            <a:r>
              <a:rPr lang="lv-LV" sz="2000" dirty="0"/>
              <a:t>Savienībā</a:t>
            </a:r>
            <a:r>
              <a:rPr lang="en-GB" sz="2000" dirty="0"/>
              <a:t>.</a:t>
            </a:r>
          </a:p>
        </p:txBody>
      </p:sp>
      <p:sp>
        <p:nvSpPr>
          <p:cNvPr id="6" name="Text Placeholder 13">
            <a:extLst>
              <a:ext uri="{FF2B5EF4-FFF2-40B4-BE49-F238E27FC236}">
                <a16:creationId xmlns:a16="http://schemas.microsoft.com/office/drawing/2014/main" xmlns="" id="{CF9B8A97-C172-4E9D-A9DF-AC2C2993FB3A}"/>
              </a:ext>
            </a:extLst>
          </p:cNvPr>
          <p:cNvSpPr txBox="1">
            <a:spLocks/>
          </p:cNvSpPr>
          <p:nvPr/>
        </p:nvSpPr>
        <p:spPr>
          <a:xfrm>
            <a:off x="512763" y="6276975"/>
            <a:ext cx="8116887" cy="561975"/>
          </a:xfrm>
          <a:prstGeom prst="rect">
            <a:avLst/>
          </a:prstGeom>
        </p:spPr>
        <p:txBody>
          <a:bodyPr lIns="93957" tIns="46979" rIns="93957" bIns="46979" anchor="ctr">
            <a:normAutofit/>
          </a:bodyPr>
          <a:lstStyle>
            <a:defPPr>
              <a:defRPr lang="en-US"/>
            </a:defPPr>
            <a:lvl1pPr algn="l" defTabSz="938213" rtl="0" eaLnBrk="1" fontAlgn="base" hangingPunct="1">
              <a:spcBef>
                <a:spcPct val="0"/>
              </a:spcBef>
              <a:spcAft>
                <a:spcPct val="0"/>
              </a:spcAft>
              <a:defRPr sz="1200" kern="1200">
                <a:solidFill>
                  <a:srgbClr val="898989"/>
                </a:solidFill>
                <a:latin typeface="Times New Roman" panose="02020603050405020304" pitchFamily="18" charset="0"/>
                <a:ea typeface="MS PGothic" panose="020B0600070205080204" pitchFamily="34" charset="-128"/>
                <a:cs typeface="+mn-cs"/>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ＭＳ Ｐゴシック" panose="020B0600070205080204" pitchFamily="34" charset="-128"/>
                <a:cs typeface="+mn-cs"/>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ＭＳ Ｐゴシック" panose="020B0600070205080204" pitchFamily="34" charset="-128"/>
                <a:cs typeface="+mn-cs"/>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ＭＳ Ｐゴシック" panose="020B0600070205080204" pitchFamily="34" charset="-128"/>
                <a:cs typeface="+mn-cs"/>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17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17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17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1700" kern="1200">
                <a:solidFill>
                  <a:schemeClr val="tx1"/>
                </a:solidFill>
                <a:latin typeface="Times New Roman" panose="02020603050405020304" pitchFamily="18" charset="0"/>
                <a:ea typeface="ＭＳ Ｐゴシック" panose="020B0600070205080204" pitchFamily="34" charset="-128"/>
                <a:cs typeface="+mn-cs"/>
              </a:defRPr>
            </a:lvl9pPr>
          </a:lstStyle>
          <a:p>
            <a:pPr algn="ctr">
              <a:defRPr/>
            </a:pPr>
            <a:r>
              <a:rPr lang="lv-LV" altLang="lv-LV" sz="1400" b="1" dirty="0">
                <a:solidFill>
                  <a:schemeClr val="tx1"/>
                </a:solidFill>
                <a:latin typeface="+mj-lt"/>
                <a:cs typeface="Times New Roman" pitchFamily="18" charset="0"/>
              </a:rPr>
              <a:t>NVA mājas lapā </a:t>
            </a:r>
            <a:r>
              <a:rPr lang="lv-LV" altLang="lv-LV" sz="1400" b="1" u="sng" dirty="0">
                <a:solidFill>
                  <a:schemeClr val="tx1"/>
                </a:solidFill>
                <a:latin typeface="+mj-lt"/>
                <a:cs typeface="Times New Roman" panose="02020603050405020304" pitchFamily="18" charset="0"/>
              </a:rPr>
              <a:t>www.nva.gov.lv </a:t>
            </a:r>
            <a:r>
              <a:rPr lang="lv-LV" altLang="lv-LV" sz="1400" b="1" dirty="0">
                <a:solidFill>
                  <a:schemeClr val="tx1"/>
                </a:solidFill>
                <a:latin typeface="+mj-lt"/>
                <a:cs typeface="Times New Roman" pitchFamily="18" charset="0"/>
              </a:rPr>
              <a:t>sadaļā </a:t>
            </a:r>
            <a:r>
              <a:rPr lang="lv-LV" altLang="lv-LV" sz="1400" dirty="0">
                <a:solidFill>
                  <a:schemeClr val="tx1"/>
                </a:solidFill>
                <a:latin typeface="+mj-lt"/>
                <a:cs typeface="Times New Roman" panose="02020603050405020304" pitchFamily="18" charset="0"/>
              </a:rPr>
              <a:t>→</a:t>
            </a:r>
            <a:r>
              <a:rPr lang="lv-LV" altLang="lv-LV" sz="1400" b="1" dirty="0">
                <a:solidFill>
                  <a:schemeClr val="tx1"/>
                </a:solidFill>
                <a:latin typeface="+mj-lt"/>
                <a:cs typeface="Times New Roman" pitchFamily="18" charset="0"/>
              </a:rPr>
              <a:t> </a:t>
            </a:r>
            <a:r>
              <a:rPr lang="en-GB" altLang="lv-LV" sz="1400" b="1" dirty="0">
                <a:solidFill>
                  <a:schemeClr val="tx1"/>
                </a:solidFill>
                <a:latin typeface="+mj-lt"/>
                <a:cs typeface="Times New Roman" pitchFamily="18" charset="0"/>
              </a:rPr>
              <a:t>P</a:t>
            </a:r>
            <a:r>
              <a:rPr lang="lv-LV" altLang="en-US" sz="1400" b="1" dirty="0" err="1">
                <a:solidFill>
                  <a:schemeClr val="tx1"/>
                </a:solidFill>
                <a:latin typeface="+mj-lt"/>
                <a:cs typeface="Times New Roman" pitchFamily="18" charset="0"/>
              </a:rPr>
              <a:t>akalpojumi</a:t>
            </a:r>
            <a:r>
              <a:rPr lang="lv-LV" altLang="en-US" sz="1400" b="1" dirty="0">
                <a:solidFill>
                  <a:schemeClr val="tx1"/>
                </a:solidFill>
                <a:latin typeface="+mj-lt"/>
                <a:cs typeface="Times New Roman" pitchFamily="18" charset="0"/>
              </a:rPr>
              <a:t> </a:t>
            </a:r>
            <a:r>
              <a:rPr lang="lv-LV" altLang="lv-LV" sz="1400" dirty="0">
                <a:solidFill>
                  <a:schemeClr val="tx1"/>
                </a:solidFill>
                <a:latin typeface="+mj-lt"/>
                <a:cs typeface="Times New Roman" panose="02020603050405020304" pitchFamily="18" charset="0"/>
              </a:rPr>
              <a:t>→</a:t>
            </a:r>
            <a:r>
              <a:rPr lang="lv-LV" altLang="en-US" sz="1400" b="1" dirty="0">
                <a:solidFill>
                  <a:schemeClr val="tx1"/>
                </a:solidFill>
                <a:latin typeface="+mj-lt"/>
                <a:cs typeface="Times New Roman" pitchFamily="18" charset="0"/>
              </a:rPr>
              <a:t> </a:t>
            </a:r>
            <a:r>
              <a:rPr lang="en-GB" altLang="en-US" sz="1400" b="1" dirty="0">
                <a:solidFill>
                  <a:schemeClr val="tx1"/>
                </a:solidFill>
                <a:latin typeface="+mj-lt"/>
                <a:cs typeface="Times New Roman" pitchFamily="18" charset="0"/>
              </a:rPr>
              <a:t>EURES</a:t>
            </a:r>
            <a:endParaRPr lang="lv-LV" altLang="lv-LV" sz="1400" b="1" dirty="0">
              <a:solidFill>
                <a:schemeClr val="tx1"/>
              </a:solidFill>
              <a:latin typeface="+mj-lt"/>
              <a:cs typeface="Times New Roman" pitchFamily="18" charset="0"/>
            </a:endParaRPr>
          </a:p>
        </p:txBody>
      </p:sp>
      <p:pic>
        <p:nvPicPr>
          <p:cNvPr id="55301" name="Picture 6" descr="j029323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61075"/>
            <a:ext cx="108267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9988" y="3090863"/>
            <a:ext cx="1109662"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Placeholder 2"/>
          <p:cNvSpPr>
            <a:spLocks noGrp="1"/>
          </p:cNvSpPr>
          <p:nvPr>
            <p:ph type="body" idx="1"/>
          </p:nvPr>
        </p:nvSpPr>
        <p:spPr>
          <a:xfrm rot="10800000" flipV="1">
            <a:off x="1993900" y="417513"/>
            <a:ext cx="6835775" cy="1004887"/>
          </a:xfrm>
        </p:spPr>
        <p:txBody>
          <a:bodyPr/>
          <a:lstStyle/>
          <a:p>
            <a:pPr algn="ctr"/>
            <a:r>
              <a:rPr lang="lv-LV" altLang="en-US" sz="2400" b="1" smtClean="0">
                <a:solidFill>
                  <a:schemeClr val="tx1"/>
                </a:solidFill>
                <a:latin typeface="Times New Roman" panose="02020603050405020304" pitchFamily="18" charset="0"/>
                <a:cs typeface="Times New Roman" panose="02020603050405020304" pitchFamily="18" charset="0"/>
              </a:rPr>
              <a:t>EURES – konsultācijas par darba iespējām </a:t>
            </a:r>
            <a:endParaRPr lang="en-GB" altLang="en-US" sz="2400" b="1" smtClean="0">
              <a:solidFill>
                <a:schemeClr val="tx1"/>
              </a:solidFill>
              <a:latin typeface="Times New Roman" panose="02020603050405020304" pitchFamily="18" charset="0"/>
              <a:cs typeface="Times New Roman" panose="02020603050405020304" pitchFamily="18" charset="0"/>
            </a:endParaRPr>
          </a:p>
          <a:p>
            <a:pPr algn="ctr"/>
            <a:r>
              <a:rPr lang="lv-LV" altLang="en-US" sz="2400" b="1" smtClean="0">
                <a:solidFill>
                  <a:schemeClr val="tx1"/>
                </a:solidFill>
                <a:latin typeface="Times New Roman" panose="02020603050405020304" pitchFamily="18" charset="0"/>
                <a:cs typeface="Times New Roman" panose="02020603050405020304" pitchFamily="18" charset="0"/>
              </a:rPr>
              <a:t>Eiropā un Latvij</a:t>
            </a:r>
            <a:r>
              <a:rPr lang="en-GB" altLang="en-US" sz="2400" b="1" smtClean="0">
                <a:solidFill>
                  <a:schemeClr val="tx1"/>
                </a:solidFill>
                <a:latin typeface="Times New Roman" panose="02020603050405020304" pitchFamily="18" charset="0"/>
                <a:cs typeface="Times New Roman" panose="02020603050405020304" pitchFamily="18" charset="0"/>
              </a:rPr>
              <a:t>ā</a:t>
            </a:r>
          </a:p>
        </p:txBody>
      </p:sp>
      <p:sp>
        <p:nvSpPr>
          <p:cNvPr id="6" name="Text Placeholder 13">
            <a:extLst>
              <a:ext uri="{FF2B5EF4-FFF2-40B4-BE49-F238E27FC236}">
                <a16:creationId xmlns:a16="http://schemas.microsoft.com/office/drawing/2014/main" xmlns="" id="{CF9B8A97-C172-4E9D-A9DF-AC2C2993FB3A}"/>
              </a:ext>
            </a:extLst>
          </p:cNvPr>
          <p:cNvSpPr txBox="1">
            <a:spLocks/>
          </p:cNvSpPr>
          <p:nvPr/>
        </p:nvSpPr>
        <p:spPr>
          <a:xfrm>
            <a:off x="512763" y="6276975"/>
            <a:ext cx="8116887" cy="561975"/>
          </a:xfrm>
          <a:prstGeom prst="rect">
            <a:avLst/>
          </a:prstGeom>
        </p:spPr>
        <p:txBody>
          <a:bodyPr lIns="93957" tIns="46979" rIns="93957" bIns="46979" anchor="ctr">
            <a:normAutofit/>
          </a:bodyPr>
          <a:lstStyle>
            <a:defPPr>
              <a:defRPr lang="en-US"/>
            </a:defPPr>
            <a:lvl1pPr algn="l" defTabSz="938213" rtl="0" eaLnBrk="1" fontAlgn="base" hangingPunct="1">
              <a:spcBef>
                <a:spcPct val="0"/>
              </a:spcBef>
              <a:spcAft>
                <a:spcPct val="0"/>
              </a:spcAft>
              <a:defRPr sz="1200" kern="1200">
                <a:solidFill>
                  <a:srgbClr val="898989"/>
                </a:solidFill>
                <a:latin typeface="Times New Roman" panose="02020603050405020304" pitchFamily="18" charset="0"/>
                <a:ea typeface="MS PGothic" panose="020B0600070205080204" pitchFamily="34" charset="-128"/>
                <a:cs typeface="+mn-cs"/>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ＭＳ Ｐゴシック" panose="020B0600070205080204" pitchFamily="34" charset="-128"/>
                <a:cs typeface="+mn-cs"/>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ＭＳ Ｐゴシック" panose="020B0600070205080204" pitchFamily="34" charset="-128"/>
                <a:cs typeface="+mn-cs"/>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ＭＳ Ｐゴシック" panose="020B0600070205080204" pitchFamily="34" charset="-128"/>
                <a:cs typeface="+mn-cs"/>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17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17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17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1700" kern="1200">
                <a:solidFill>
                  <a:schemeClr val="tx1"/>
                </a:solidFill>
                <a:latin typeface="Times New Roman" panose="02020603050405020304" pitchFamily="18" charset="0"/>
                <a:ea typeface="ＭＳ Ｐゴシック" panose="020B0600070205080204" pitchFamily="34" charset="-128"/>
                <a:cs typeface="+mn-cs"/>
              </a:defRPr>
            </a:lvl9pPr>
          </a:lstStyle>
          <a:p>
            <a:pPr algn="ctr">
              <a:defRPr/>
            </a:pPr>
            <a:r>
              <a:rPr lang="lv-LV" altLang="lv-LV" sz="1400" b="1" dirty="0">
                <a:solidFill>
                  <a:schemeClr val="tx1"/>
                </a:solidFill>
                <a:latin typeface="+mj-lt"/>
                <a:cs typeface="Times New Roman" pitchFamily="18" charset="0"/>
              </a:rPr>
              <a:t>NVA mājas lapā </a:t>
            </a:r>
            <a:r>
              <a:rPr lang="lv-LV" altLang="lv-LV" sz="1400" b="1" u="sng" dirty="0">
                <a:solidFill>
                  <a:schemeClr val="tx1"/>
                </a:solidFill>
                <a:latin typeface="+mj-lt"/>
                <a:cs typeface="Times New Roman" panose="02020603050405020304" pitchFamily="18" charset="0"/>
              </a:rPr>
              <a:t>www.nva.gov.lv </a:t>
            </a:r>
            <a:r>
              <a:rPr lang="lv-LV" altLang="lv-LV" sz="1400" b="1" dirty="0">
                <a:solidFill>
                  <a:schemeClr val="tx1"/>
                </a:solidFill>
                <a:latin typeface="+mj-lt"/>
                <a:cs typeface="Times New Roman" pitchFamily="18" charset="0"/>
              </a:rPr>
              <a:t>sadaļā </a:t>
            </a:r>
            <a:r>
              <a:rPr lang="lv-LV" altLang="lv-LV" sz="1400" dirty="0">
                <a:solidFill>
                  <a:schemeClr val="tx1"/>
                </a:solidFill>
                <a:latin typeface="+mj-lt"/>
                <a:cs typeface="Times New Roman" panose="02020603050405020304" pitchFamily="18" charset="0"/>
              </a:rPr>
              <a:t>→</a:t>
            </a:r>
            <a:r>
              <a:rPr lang="lv-LV" altLang="lv-LV" sz="1400" b="1" dirty="0">
                <a:solidFill>
                  <a:schemeClr val="tx1"/>
                </a:solidFill>
                <a:latin typeface="+mj-lt"/>
                <a:cs typeface="Times New Roman" pitchFamily="18" charset="0"/>
              </a:rPr>
              <a:t> </a:t>
            </a:r>
            <a:r>
              <a:rPr lang="en-GB" altLang="lv-LV" sz="1400" b="1" dirty="0">
                <a:solidFill>
                  <a:schemeClr val="tx1"/>
                </a:solidFill>
                <a:latin typeface="+mj-lt"/>
                <a:cs typeface="Times New Roman" pitchFamily="18" charset="0"/>
              </a:rPr>
              <a:t>P</a:t>
            </a:r>
            <a:r>
              <a:rPr lang="lv-LV" altLang="en-US" sz="1400" b="1" dirty="0" err="1">
                <a:solidFill>
                  <a:schemeClr val="tx1"/>
                </a:solidFill>
                <a:latin typeface="+mj-lt"/>
                <a:cs typeface="Times New Roman" pitchFamily="18" charset="0"/>
              </a:rPr>
              <a:t>akalpojumi</a:t>
            </a:r>
            <a:r>
              <a:rPr lang="lv-LV" altLang="en-US" sz="1400" b="1" dirty="0">
                <a:solidFill>
                  <a:schemeClr val="tx1"/>
                </a:solidFill>
                <a:latin typeface="+mj-lt"/>
                <a:cs typeface="Times New Roman" pitchFamily="18" charset="0"/>
              </a:rPr>
              <a:t> </a:t>
            </a:r>
            <a:r>
              <a:rPr lang="lv-LV" altLang="lv-LV" sz="1400" dirty="0">
                <a:solidFill>
                  <a:schemeClr val="tx1"/>
                </a:solidFill>
                <a:latin typeface="+mj-lt"/>
                <a:cs typeface="Times New Roman" panose="02020603050405020304" pitchFamily="18" charset="0"/>
              </a:rPr>
              <a:t>→</a:t>
            </a:r>
            <a:r>
              <a:rPr lang="lv-LV" altLang="en-US" sz="1400" b="1" dirty="0">
                <a:solidFill>
                  <a:schemeClr val="tx1"/>
                </a:solidFill>
                <a:latin typeface="+mj-lt"/>
                <a:cs typeface="Times New Roman" pitchFamily="18" charset="0"/>
              </a:rPr>
              <a:t> </a:t>
            </a:r>
            <a:r>
              <a:rPr lang="en-GB" altLang="en-US" sz="1400" b="1" dirty="0">
                <a:solidFill>
                  <a:schemeClr val="tx1"/>
                </a:solidFill>
                <a:latin typeface="+mj-lt"/>
                <a:cs typeface="Times New Roman" pitchFamily="18" charset="0"/>
              </a:rPr>
              <a:t>EURES</a:t>
            </a:r>
            <a:endParaRPr lang="lv-LV" altLang="lv-LV" sz="1400" b="1" dirty="0">
              <a:solidFill>
                <a:schemeClr val="tx1"/>
              </a:solidFill>
              <a:latin typeface="+mj-lt"/>
              <a:cs typeface="Times New Roman" pitchFamily="18" charset="0"/>
            </a:endParaRPr>
          </a:p>
        </p:txBody>
      </p:sp>
      <p:pic>
        <p:nvPicPr>
          <p:cNvPr id="56324" name="Picture 6" descr="j029323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61075"/>
            <a:ext cx="108267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Rectangle 6"/>
          <p:cNvSpPr>
            <a:spLocks noChangeArrowheads="1"/>
          </p:cNvSpPr>
          <p:nvPr/>
        </p:nvSpPr>
        <p:spPr bwMode="auto">
          <a:xfrm>
            <a:off x="106363" y="1570038"/>
            <a:ext cx="89281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Times New Roman" panose="02020603050405020304" pitchFamily="18" charset="0"/>
                <a:ea typeface="ＭＳ Ｐゴシック" panose="020B0600070205080204" pitchFamily="34" charset="-128"/>
              </a:defRPr>
            </a:lvl1pPr>
            <a:lvl2pPr marL="742950" indent="-285750">
              <a:defRPr sz="1700">
                <a:solidFill>
                  <a:schemeClr val="tx1"/>
                </a:solidFill>
                <a:latin typeface="Times New Roman" panose="02020603050405020304" pitchFamily="18" charset="0"/>
                <a:ea typeface="ＭＳ Ｐゴシック" panose="020B0600070205080204" pitchFamily="34" charset="-128"/>
              </a:defRPr>
            </a:lvl2pPr>
            <a:lvl3pPr marL="1143000" indent="-228600">
              <a:defRPr sz="1700">
                <a:solidFill>
                  <a:schemeClr val="tx1"/>
                </a:solidFill>
                <a:latin typeface="Times New Roman" panose="02020603050405020304" pitchFamily="18" charset="0"/>
                <a:ea typeface="ＭＳ Ｐゴシック" panose="020B0600070205080204" pitchFamily="34" charset="-128"/>
              </a:defRPr>
            </a:lvl3pPr>
            <a:lvl4pPr marL="1600200" indent="-228600">
              <a:defRPr sz="1700">
                <a:solidFill>
                  <a:schemeClr val="tx1"/>
                </a:solidFill>
                <a:latin typeface="Times New Roman" panose="02020603050405020304" pitchFamily="18" charset="0"/>
                <a:ea typeface="ＭＳ Ｐゴシック" panose="020B0600070205080204" pitchFamily="34" charset="-128"/>
              </a:defRPr>
            </a:lvl4pPr>
            <a:lvl5pPr marL="2057400" indent="-228600">
              <a:defRPr sz="1700">
                <a:solidFill>
                  <a:schemeClr val="tx1"/>
                </a:solidFill>
                <a:latin typeface="Times New Roman" panose="02020603050405020304" pitchFamily="18" charset="0"/>
                <a:ea typeface="ＭＳ Ｐゴシック" panose="020B0600070205080204" pitchFamily="34" charset="-128"/>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ea typeface="ＭＳ Ｐゴシック" panose="020B0600070205080204" pitchFamily="34" charset="-128"/>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ea typeface="ＭＳ Ｐゴシック" panose="020B0600070205080204" pitchFamily="34" charset="-128"/>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ea typeface="ＭＳ Ｐゴシック" panose="020B0600070205080204" pitchFamily="34" charset="-128"/>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lv-LV" altLang="lv-LV" sz="2000" b="1"/>
              <a:t>EURES speciālistu konsultācijas tiešsaistē. </a:t>
            </a:r>
            <a:endParaRPr lang="en-GB" altLang="lv-LV" sz="2000" b="1"/>
          </a:p>
          <a:p>
            <a:pPr algn="ctr" eaLnBrk="1" hangingPunct="1"/>
            <a:r>
              <a:rPr lang="lv-LV" altLang="lv-LV" sz="2000"/>
              <a:t>Pakalpojums jebkuram interesentam Latvijā un jebkurā citā pasaules valstī ir pieejams </a:t>
            </a:r>
            <a:r>
              <a:rPr lang="lv-LV" altLang="lv-LV" sz="2000" b="1"/>
              <a:t>katru piektdienu no plkst. 13.00 līdz plkst. 15.00</a:t>
            </a:r>
            <a:r>
              <a:rPr lang="lv-LV" altLang="lv-LV" sz="2000"/>
              <a:t> Eiropas darba mobilitātes portāla (</a:t>
            </a:r>
            <a:r>
              <a:rPr lang="lv-LV" altLang="lv-LV" sz="2000">
                <a:hlinkClick r:id="rId3"/>
              </a:rPr>
              <a:t>www.eures.europa.eu</a:t>
            </a:r>
            <a:r>
              <a:rPr lang="lv-LV" altLang="lv-LV" sz="2000"/>
              <a:t>) tērzēšanas rīkā “CHAT with EURES LV”</a:t>
            </a:r>
            <a:r>
              <a:rPr lang="en-GB" altLang="lv-LV" sz="2000"/>
              <a:t>.</a:t>
            </a:r>
            <a:endParaRPr lang="lv-LV" altLang="en-US" sz="2000">
              <a:cs typeface="Times New Roman" panose="02020603050405020304" pitchFamily="18" charset="0"/>
            </a:endParaRPr>
          </a:p>
        </p:txBody>
      </p:sp>
      <p:pic>
        <p:nvPicPr>
          <p:cNvPr id="5632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675" y="2914650"/>
            <a:ext cx="733425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txBox="1">
            <a:spLocks noChangeArrowheads="1"/>
          </p:cNvSpPr>
          <p:nvPr/>
        </p:nvSpPr>
        <p:spPr bwMode="auto">
          <a:xfrm>
            <a:off x="1274763" y="738188"/>
            <a:ext cx="657383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ＭＳ Ｐゴシック" panose="020B0600070205080204" pitchFamily="34" charset="-128"/>
              </a:defRPr>
            </a:lvl1pPr>
            <a:lvl2pPr marL="762000" indent="-292100">
              <a:spcBef>
                <a:spcPct val="20000"/>
              </a:spcBef>
              <a:buFont typeface="Arial" panose="020B0604020202020204" pitchFamily="34" charset="0"/>
              <a:buChar char="–"/>
              <a:defRPr sz="2900">
                <a:solidFill>
                  <a:schemeClr val="tx1"/>
                </a:solidFill>
                <a:latin typeface="Times New Roman" panose="02020603050405020304" pitchFamily="18" charset="0"/>
                <a:ea typeface="ＭＳ Ｐゴシック" panose="020B0600070205080204" pitchFamily="34" charset="-128"/>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ea typeface="ＭＳ Ｐゴシック" panose="020B0600070205080204" pitchFamily="34" charset="-128"/>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ea typeface="ＭＳ Ｐゴシック" panose="020B0600070205080204" pitchFamily="34" charset="-128"/>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ea typeface="ＭＳ Ｐゴシック" panose="020B0600070205080204" pitchFamily="34" charset="-128"/>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ＭＳ Ｐゴシック" panose="020B0600070205080204" pitchFamily="34" charset="-128"/>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ＭＳ Ｐゴシック" panose="020B0600070205080204" pitchFamily="34" charset="-128"/>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ＭＳ Ｐゴシック" panose="020B0600070205080204" pitchFamily="34" charset="-128"/>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lv-LV" altLang="en-US" sz="2400" b="1">
                <a:cs typeface="Times New Roman" panose="02020603050405020304" pitchFamily="18" charset="0"/>
              </a:rPr>
              <a:t>Karjeras konsultācijas</a:t>
            </a:r>
            <a:endParaRPr lang="en-US" altLang="en-US" sz="2400" b="1">
              <a:cs typeface="Times New Roman" panose="02020603050405020304" pitchFamily="18" charset="0"/>
            </a:endParaRPr>
          </a:p>
        </p:txBody>
      </p:sp>
      <p:sp>
        <p:nvSpPr>
          <p:cNvPr id="64515" name="Content Placeholder 2"/>
          <p:cNvSpPr txBox="1">
            <a:spLocks noChangeArrowheads="1"/>
          </p:cNvSpPr>
          <p:nvPr/>
        </p:nvSpPr>
        <p:spPr bwMode="auto">
          <a:xfrm>
            <a:off x="642143" y="2118134"/>
            <a:ext cx="78390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ＭＳ Ｐゴシック" panose="020B0600070205080204" pitchFamily="34" charset="-128"/>
              </a:defRPr>
            </a:lvl1pPr>
            <a:lvl2pPr marL="762000" indent="-292100">
              <a:spcBef>
                <a:spcPct val="20000"/>
              </a:spcBef>
              <a:buFont typeface="Arial" panose="020B0604020202020204" pitchFamily="34" charset="0"/>
              <a:buChar char="–"/>
              <a:defRPr sz="2900">
                <a:solidFill>
                  <a:schemeClr val="tx1"/>
                </a:solidFill>
                <a:latin typeface="Times New Roman" panose="02020603050405020304" pitchFamily="18" charset="0"/>
                <a:ea typeface="ＭＳ Ｐゴシック" panose="020B0600070205080204" pitchFamily="34" charset="-128"/>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ea typeface="ＭＳ Ｐゴシック" panose="020B0600070205080204" pitchFamily="34" charset="-128"/>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ea typeface="ＭＳ Ｐゴシック" panose="020B0600070205080204" pitchFamily="34" charset="-128"/>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ea typeface="ＭＳ Ｐゴシック" panose="020B0600070205080204" pitchFamily="34" charset="-128"/>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ＭＳ Ｐゴシック" panose="020B0600070205080204" pitchFamily="34" charset="-128"/>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ＭＳ Ｐゴシック" panose="020B0600070205080204" pitchFamily="34" charset="-128"/>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ＭＳ Ｐゴシック" panose="020B0600070205080204" pitchFamily="34" charset="-128"/>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ＭＳ Ｐゴシック" panose="020B0600070205080204" pitchFamily="34" charset="-128"/>
              </a:defRPr>
            </a:lvl9pPr>
          </a:lstStyle>
          <a:p>
            <a:pPr algn="ctr" eaLnBrk="1" hangingPunct="1">
              <a:lnSpc>
                <a:spcPct val="80000"/>
              </a:lnSpc>
              <a:buFont typeface="Arial" panose="020B0604020202020204" pitchFamily="34" charset="0"/>
              <a:buNone/>
            </a:pPr>
            <a:r>
              <a:rPr lang="lv-LV" altLang="lv-LV" sz="2000" b="1" dirty="0" smtClean="0">
                <a:cs typeface="Times New Roman" panose="02020603050405020304" pitchFamily="18" charset="0"/>
              </a:rPr>
              <a:t>Karjeras </a:t>
            </a:r>
            <a:r>
              <a:rPr lang="lv-LV" altLang="lv-LV" sz="2000" b="1" dirty="0">
                <a:cs typeface="Times New Roman" panose="02020603050405020304" pitchFamily="18" charset="0"/>
              </a:rPr>
              <a:t>konsultācijas laikā varēsi saņemt atbildes uz interesējošiem jautājumiem un atbalstu konkrētās situācijas risināšanā.</a:t>
            </a:r>
            <a:endParaRPr lang="lv-LV" altLang="en-US" sz="2000" b="1" dirty="0">
              <a:cs typeface="Times New Roman" panose="02020603050405020304" pitchFamily="18" charset="0"/>
            </a:endParaRPr>
          </a:p>
        </p:txBody>
      </p:sp>
      <p:sp>
        <p:nvSpPr>
          <p:cNvPr id="64516" name="Text Placeholder 4"/>
          <p:cNvSpPr txBox="1">
            <a:spLocks/>
          </p:cNvSpPr>
          <p:nvPr/>
        </p:nvSpPr>
        <p:spPr bwMode="auto">
          <a:xfrm>
            <a:off x="392113" y="3047774"/>
            <a:ext cx="8359775" cy="370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ＭＳ Ｐゴシック" panose="020B0600070205080204" pitchFamily="34" charset="-128"/>
              </a:defRPr>
            </a:lvl1pPr>
            <a:lvl2pPr marL="762000" indent="-292100">
              <a:spcBef>
                <a:spcPct val="20000"/>
              </a:spcBef>
              <a:buFont typeface="Arial" panose="020B0604020202020204" pitchFamily="34" charset="0"/>
              <a:buChar char="–"/>
              <a:defRPr sz="2900">
                <a:solidFill>
                  <a:schemeClr val="tx1"/>
                </a:solidFill>
                <a:latin typeface="Times New Roman" panose="02020603050405020304" pitchFamily="18" charset="0"/>
                <a:ea typeface="ＭＳ Ｐゴシック" panose="020B0600070205080204" pitchFamily="34" charset="-128"/>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ea typeface="ＭＳ Ｐゴシック" panose="020B0600070205080204" pitchFamily="34" charset="-128"/>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ea typeface="ＭＳ Ｐゴシック" panose="020B0600070205080204" pitchFamily="34" charset="-128"/>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ea typeface="ＭＳ Ｐゴシック" panose="020B0600070205080204" pitchFamily="34" charset="-128"/>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ＭＳ Ｐゴシック" panose="020B0600070205080204" pitchFamily="34" charset="-128"/>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ＭＳ Ｐゴシック" panose="020B0600070205080204" pitchFamily="34" charset="-128"/>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ＭＳ Ｐゴシック" panose="020B0600070205080204" pitchFamily="34" charset="-128"/>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ＭＳ Ｐゴシック" panose="020B0600070205080204" pitchFamily="34" charset="-128"/>
              </a:defRPr>
            </a:lvl9pPr>
          </a:lstStyle>
          <a:p>
            <a:pPr>
              <a:buFont typeface="Arial" panose="020B0604020202020204" pitchFamily="34" charset="0"/>
              <a:buNone/>
            </a:pPr>
            <a:r>
              <a:rPr lang="lv-LV" altLang="lv-LV" sz="1700" b="1" dirty="0"/>
              <a:t>Konsultācijas laikā iespējams saņemt:</a:t>
            </a:r>
            <a:br>
              <a:rPr lang="lv-LV" altLang="lv-LV" sz="1700" b="1" dirty="0"/>
            </a:br>
            <a:r>
              <a:rPr lang="lv-LV" altLang="lv-LV" sz="1700" dirty="0"/>
              <a:t>• atbalstu turpmākās profesionālās karjeras un izglītības turpināšanas izvēlē;</a:t>
            </a:r>
            <a:br>
              <a:rPr lang="lv-LV" altLang="lv-LV" sz="1700" dirty="0"/>
            </a:br>
            <a:r>
              <a:rPr lang="lv-LV" altLang="lv-LV" sz="1700" dirty="0"/>
              <a:t>• palīdzību darba meklēšanas prasmju apguvē, CV un motivācijas vēstules sagatavošanā;</a:t>
            </a:r>
            <a:br>
              <a:rPr lang="lv-LV" altLang="lv-LV" sz="1700" dirty="0"/>
            </a:br>
            <a:r>
              <a:rPr lang="lv-LV" altLang="lv-LV" sz="1700" dirty="0"/>
              <a:t>• informāciju par darba tirgu, vakancēm, darba tirgus prognozēm;</a:t>
            </a:r>
            <a:br>
              <a:rPr lang="lv-LV" altLang="lv-LV" sz="1700" dirty="0"/>
            </a:br>
            <a:r>
              <a:rPr lang="lv-LV" altLang="lv-LV" sz="1700" dirty="0"/>
              <a:t>• atbalstu profesionālās piemērotības noteikšanā, karjeras plāna izveidē;</a:t>
            </a:r>
            <a:br>
              <a:rPr lang="lv-LV" altLang="lv-LV" sz="1700" dirty="0"/>
            </a:br>
            <a:r>
              <a:rPr lang="lv-LV" altLang="lv-LV" sz="1700" dirty="0"/>
              <a:t>• palīdzību atbilstošu Nodarbinātības valsts aģentūras pakalpojumu izvēlē.</a:t>
            </a:r>
          </a:p>
          <a:p>
            <a:pPr algn="ctr">
              <a:buFont typeface="Arial" panose="020B0604020202020204" pitchFamily="34" charset="0"/>
              <a:buNone/>
            </a:pPr>
            <a:r>
              <a:rPr lang="lv-LV" altLang="lv-LV" sz="1700" dirty="0"/>
              <a:t/>
            </a:r>
            <a:br>
              <a:rPr lang="lv-LV" altLang="lv-LV" sz="1700" dirty="0"/>
            </a:br>
            <a:r>
              <a:rPr lang="lv-LV" altLang="lv-LV" sz="1700" b="1" dirty="0"/>
              <a:t>NVA piedāvā individuālās un grupu karjeras konsultācijas. </a:t>
            </a:r>
          </a:p>
          <a:p>
            <a:pPr algn="ctr">
              <a:buNone/>
            </a:pPr>
            <a:endParaRPr lang="lv-LV" sz="1800" dirty="0" smtClean="0"/>
          </a:p>
          <a:p>
            <a:pPr algn="ctr">
              <a:buNone/>
            </a:pPr>
            <a:r>
              <a:rPr lang="lv-LV" sz="1800" dirty="0" smtClean="0"/>
              <a:t>Pašlaik </a:t>
            </a:r>
            <a:r>
              <a:rPr lang="lv-LV" sz="1800" dirty="0"/>
              <a:t>individuālās un grupu karjeras konsultācijas ir iespējams saņemt </a:t>
            </a:r>
            <a:endParaRPr lang="lv-LV" sz="1800" dirty="0" smtClean="0"/>
          </a:p>
          <a:p>
            <a:pPr algn="ctr">
              <a:buNone/>
            </a:pPr>
            <a:r>
              <a:rPr lang="lv-LV" sz="1800" b="1" dirty="0" smtClean="0"/>
              <a:t>gan </a:t>
            </a:r>
            <a:r>
              <a:rPr lang="lv-LV" sz="1800" b="1" dirty="0"/>
              <a:t>klātienē, gan attālinātā formātā</a:t>
            </a:r>
            <a:r>
              <a:rPr lang="lv-LV" sz="1800" b="1" dirty="0" smtClean="0"/>
              <a:t>.</a:t>
            </a:r>
            <a:endParaRPr lang="lv-LV" sz="1800" b="1" dirty="0"/>
          </a:p>
        </p:txBody>
      </p:sp>
      <p:pic>
        <p:nvPicPr>
          <p:cNvPr id="6" name="Picture 4" descr="How PresenceSummit Leverages Zoom to Increase Virtual Event Engagement -  Zoom Blog">
            <a:extLst>
              <a:ext uri="{FF2B5EF4-FFF2-40B4-BE49-F238E27FC236}">
                <a16:creationId xmlns:a16="http://schemas.microsoft.com/office/drawing/2014/main" xmlns="" id="{0D93D8B2-D91B-4744-9F98-06746329BA8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8880" y="178825"/>
            <a:ext cx="2667000" cy="16552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094C5CF-0976-448B-8A8B-CF05437D6E0F}"/>
              </a:ext>
            </a:extLst>
          </p:cNvPr>
          <p:cNvSpPr txBox="1"/>
          <p:nvPr/>
        </p:nvSpPr>
        <p:spPr>
          <a:xfrm>
            <a:off x="1457269" y="130076"/>
            <a:ext cx="6229462" cy="2308324"/>
          </a:xfrm>
          <a:prstGeom prst="rect">
            <a:avLst/>
          </a:prstGeom>
          <a:noFill/>
        </p:spPr>
        <p:txBody>
          <a:bodyPr wrap="none" rtlCol="0">
            <a:spAutoFit/>
          </a:bodyPr>
          <a:lstStyle/>
          <a:p>
            <a:pPr algn="ctr"/>
            <a:r>
              <a:rPr lang="lv-LV" sz="2400" b="1" dirty="0"/>
              <a:t>Individuālās karjeras konsultācijas</a:t>
            </a:r>
          </a:p>
          <a:p>
            <a:pPr algn="ctr"/>
            <a:r>
              <a:rPr lang="lv-LV" sz="2000" dirty="0"/>
              <a:t>Mācības tiešsaistes platformās</a:t>
            </a:r>
          </a:p>
          <a:p>
            <a:pPr algn="ctr"/>
            <a:r>
              <a:rPr lang="lv-LV" sz="2000" dirty="0"/>
              <a:t>Praktisks atbalsts CV un motivācijas vēstules sagatavošanā</a:t>
            </a:r>
          </a:p>
          <a:p>
            <a:pPr algn="ctr"/>
            <a:r>
              <a:rPr lang="lv-LV" sz="2000" dirty="0"/>
              <a:t>Prasmju novērtēšana</a:t>
            </a:r>
          </a:p>
          <a:p>
            <a:pPr algn="ctr"/>
            <a:r>
              <a:rPr lang="lv-LV" sz="2000" dirty="0"/>
              <a:t>Profesionālās piemērotības noteikšana</a:t>
            </a:r>
          </a:p>
          <a:p>
            <a:pPr algn="ctr"/>
            <a:r>
              <a:rPr lang="lv-LV" sz="2000" dirty="0"/>
              <a:t>Sagatavošanās darba intervijai</a:t>
            </a:r>
          </a:p>
          <a:p>
            <a:pPr algn="ctr"/>
            <a:r>
              <a:rPr lang="lv-LV" sz="2000" dirty="0"/>
              <a:t>Veiksmīga profesijas maiņa</a:t>
            </a:r>
          </a:p>
        </p:txBody>
      </p:sp>
      <p:sp>
        <p:nvSpPr>
          <p:cNvPr id="5" name="Rectangle 4">
            <a:extLst>
              <a:ext uri="{FF2B5EF4-FFF2-40B4-BE49-F238E27FC236}">
                <a16:creationId xmlns:a16="http://schemas.microsoft.com/office/drawing/2014/main" xmlns="" id="{3A51F3F5-287F-4B6E-A1D5-A3EF6CB8763E}"/>
              </a:ext>
            </a:extLst>
          </p:cNvPr>
          <p:cNvSpPr/>
          <p:nvPr/>
        </p:nvSpPr>
        <p:spPr>
          <a:xfrm>
            <a:off x="1457270" y="5581471"/>
            <a:ext cx="6229461" cy="1200329"/>
          </a:xfrm>
          <a:prstGeom prst="rect">
            <a:avLst/>
          </a:prstGeom>
        </p:spPr>
        <p:txBody>
          <a:bodyPr wrap="square">
            <a:spAutoFit/>
          </a:bodyPr>
          <a:lstStyle/>
          <a:p>
            <a:pPr algn="ctr"/>
            <a:r>
              <a:rPr lang="lv-LV" sz="2400" dirty="0"/>
              <a:t>Plašāka informācija par individuālajām</a:t>
            </a:r>
          </a:p>
          <a:p>
            <a:pPr algn="ctr"/>
            <a:r>
              <a:rPr lang="lv-LV" sz="2400" dirty="0"/>
              <a:t>karjeras konsultācijām un pieteikšanās</a:t>
            </a:r>
          </a:p>
          <a:p>
            <a:pPr algn="ctr"/>
            <a:r>
              <a:rPr lang="lv-LV" sz="2400" u="sng" dirty="0">
                <a:hlinkClick r:id="rId2"/>
              </a:rPr>
              <a:t>https://www.nva.gov.lv/lv/karjeras-konsultacijas</a:t>
            </a:r>
            <a:r>
              <a:rPr lang="lv-LV" sz="2400" u="sng" dirty="0"/>
              <a:t> </a:t>
            </a:r>
            <a:endParaRPr lang="lv-LV" sz="2400" dirty="0"/>
          </a:p>
        </p:txBody>
      </p:sp>
      <p:pic>
        <p:nvPicPr>
          <p:cNvPr id="10" name="Picture 9">
            <a:extLst>
              <a:ext uri="{FF2B5EF4-FFF2-40B4-BE49-F238E27FC236}">
                <a16:creationId xmlns:a16="http://schemas.microsoft.com/office/drawing/2014/main" xmlns="" id="{C158D1AD-B52E-4132-9E7C-052C8D44D94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0" y="2548591"/>
            <a:ext cx="4343400" cy="2937809"/>
          </a:xfrm>
          <a:prstGeom prst="rect">
            <a:avLst/>
          </a:prstGeom>
        </p:spPr>
      </p:pic>
      <p:pic>
        <p:nvPicPr>
          <p:cNvPr id="16" name="Picture 15">
            <a:extLst>
              <a:ext uri="{FF2B5EF4-FFF2-40B4-BE49-F238E27FC236}">
                <a16:creationId xmlns:a16="http://schemas.microsoft.com/office/drawing/2014/main" xmlns="" id="{03F9D730-9853-4C42-9831-E4629B32926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tretch>
            <a:fillRect/>
          </a:stretch>
        </p:blipFill>
        <p:spPr>
          <a:xfrm>
            <a:off x="4495800" y="2548591"/>
            <a:ext cx="4648200" cy="2937809"/>
          </a:xfrm>
          <a:prstGeom prst="rect">
            <a:avLst/>
          </a:prstGeom>
        </p:spPr>
      </p:pic>
    </p:spTree>
    <p:extLst>
      <p:ext uri="{BB962C8B-B14F-4D97-AF65-F5344CB8AC3E}">
        <p14:creationId xmlns:p14="http://schemas.microsoft.com/office/powerpoint/2010/main" val="28842406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7CBB5D6-52BE-4B0F-8190-7F371C8A59DA}"/>
              </a:ext>
            </a:extLst>
          </p:cNvPr>
          <p:cNvSpPr txBox="1"/>
          <p:nvPr/>
        </p:nvSpPr>
        <p:spPr>
          <a:xfrm>
            <a:off x="1477170" y="152400"/>
            <a:ext cx="6229461" cy="2000548"/>
          </a:xfrm>
          <a:prstGeom prst="rect">
            <a:avLst/>
          </a:prstGeom>
          <a:noFill/>
        </p:spPr>
        <p:txBody>
          <a:bodyPr wrap="none" rtlCol="0">
            <a:spAutoFit/>
          </a:bodyPr>
          <a:lstStyle/>
          <a:p>
            <a:pPr algn="ctr"/>
            <a:r>
              <a:rPr lang="lv-LV" sz="2400" b="1" dirty="0"/>
              <a:t>Grupu karjeras konsultācijas</a:t>
            </a:r>
          </a:p>
          <a:p>
            <a:pPr algn="ctr"/>
            <a:r>
              <a:rPr lang="lv-LV" sz="2000" dirty="0"/>
              <a:t>Attālinātā darba iemaņu attīstība</a:t>
            </a:r>
          </a:p>
          <a:p>
            <a:pPr algn="ctr"/>
            <a:r>
              <a:rPr lang="lv-LV" sz="2000" dirty="0"/>
              <a:t>Darba tirgus situācija un tendences</a:t>
            </a:r>
          </a:p>
          <a:p>
            <a:pPr algn="ctr"/>
            <a:r>
              <a:rPr lang="lv-LV" sz="2000" dirty="0"/>
              <a:t>Karjeras pamati un profesiju izvēle</a:t>
            </a:r>
          </a:p>
          <a:p>
            <a:pPr algn="ctr"/>
            <a:r>
              <a:rPr lang="lv-LV" sz="2000" dirty="0"/>
              <a:t>Praktisks atbalsts CV un motivācijas vēstules sagatavošanā</a:t>
            </a:r>
          </a:p>
          <a:p>
            <a:pPr algn="ctr"/>
            <a:r>
              <a:rPr lang="lv-LV" sz="2000" dirty="0"/>
              <a:t>Sagatavošanās darba intervijai</a:t>
            </a:r>
          </a:p>
        </p:txBody>
      </p:sp>
      <p:sp>
        <p:nvSpPr>
          <p:cNvPr id="5" name="Rectangle 4">
            <a:extLst>
              <a:ext uri="{FF2B5EF4-FFF2-40B4-BE49-F238E27FC236}">
                <a16:creationId xmlns:a16="http://schemas.microsoft.com/office/drawing/2014/main" xmlns="" id="{F3DB78B7-636A-4F99-8189-175C09758D28}"/>
              </a:ext>
            </a:extLst>
          </p:cNvPr>
          <p:cNvSpPr/>
          <p:nvPr/>
        </p:nvSpPr>
        <p:spPr>
          <a:xfrm>
            <a:off x="1485899" y="5562600"/>
            <a:ext cx="6172200" cy="1200329"/>
          </a:xfrm>
          <a:prstGeom prst="rect">
            <a:avLst/>
          </a:prstGeom>
        </p:spPr>
        <p:txBody>
          <a:bodyPr wrap="square">
            <a:spAutoFit/>
          </a:bodyPr>
          <a:lstStyle/>
          <a:p>
            <a:pPr algn="ctr"/>
            <a:r>
              <a:rPr lang="lv-LV" sz="2400" dirty="0"/>
              <a:t>Plašāka informācija par plānotajām grupu karjeras konsultācijām un pieteikšanās</a:t>
            </a:r>
          </a:p>
          <a:p>
            <a:pPr algn="ctr"/>
            <a:r>
              <a:rPr lang="lv-LV" sz="2400" u="sng" dirty="0">
                <a:hlinkClick r:id="rId2"/>
              </a:rPr>
              <a:t>https://www.nva.gov.lv/lv/notikumu-kalendars</a:t>
            </a:r>
            <a:r>
              <a:rPr lang="lv-LV" sz="2400" u="sng" dirty="0"/>
              <a:t> </a:t>
            </a:r>
          </a:p>
        </p:txBody>
      </p:sp>
      <p:pic>
        <p:nvPicPr>
          <p:cNvPr id="7" name="Picture 6">
            <a:extLst>
              <a:ext uri="{FF2B5EF4-FFF2-40B4-BE49-F238E27FC236}">
                <a16:creationId xmlns:a16="http://schemas.microsoft.com/office/drawing/2014/main" xmlns="" id="{168B4032-B5CB-499B-AF80-E900EC92211F}"/>
              </a:ext>
            </a:extLst>
          </p:cNvPr>
          <p:cNvPicPr>
            <a:picLocks noChangeAspect="1"/>
          </p:cNvPicPr>
          <p:nvPr/>
        </p:nvPicPr>
        <p:blipFill>
          <a:blip r:embed="rId3"/>
          <a:stretch>
            <a:fillRect/>
          </a:stretch>
        </p:blipFill>
        <p:spPr>
          <a:xfrm>
            <a:off x="0" y="2209800"/>
            <a:ext cx="4552100" cy="1607913"/>
          </a:xfrm>
          <a:prstGeom prst="rect">
            <a:avLst/>
          </a:prstGeom>
        </p:spPr>
      </p:pic>
      <p:pic>
        <p:nvPicPr>
          <p:cNvPr id="8" name="Picture 7">
            <a:extLst>
              <a:ext uri="{FF2B5EF4-FFF2-40B4-BE49-F238E27FC236}">
                <a16:creationId xmlns:a16="http://schemas.microsoft.com/office/drawing/2014/main" xmlns="" id="{301383B7-D556-49EA-8538-29310B08D1BA}"/>
              </a:ext>
            </a:extLst>
          </p:cNvPr>
          <p:cNvPicPr>
            <a:picLocks noChangeAspect="1"/>
          </p:cNvPicPr>
          <p:nvPr/>
        </p:nvPicPr>
        <p:blipFill>
          <a:blip r:embed="rId4"/>
          <a:stretch>
            <a:fillRect/>
          </a:stretch>
        </p:blipFill>
        <p:spPr>
          <a:xfrm>
            <a:off x="0" y="3892399"/>
            <a:ext cx="4508500" cy="1594001"/>
          </a:xfrm>
          <a:prstGeom prst="rect">
            <a:avLst/>
          </a:prstGeom>
        </p:spPr>
      </p:pic>
      <p:pic>
        <p:nvPicPr>
          <p:cNvPr id="9" name="Picture 8">
            <a:extLst>
              <a:ext uri="{FF2B5EF4-FFF2-40B4-BE49-F238E27FC236}">
                <a16:creationId xmlns:a16="http://schemas.microsoft.com/office/drawing/2014/main" xmlns="" id="{6FE77621-31CC-4AA5-9EB3-FEF1CFDCCEC4}"/>
              </a:ext>
            </a:extLst>
          </p:cNvPr>
          <p:cNvPicPr>
            <a:picLocks noChangeAspect="1"/>
          </p:cNvPicPr>
          <p:nvPr/>
        </p:nvPicPr>
        <p:blipFill>
          <a:blip r:embed="rId5"/>
          <a:stretch>
            <a:fillRect/>
          </a:stretch>
        </p:blipFill>
        <p:spPr>
          <a:xfrm>
            <a:off x="4602398" y="2209800"/>
            <a:ext cx="4541602" cy="1595120"/>
          </a:xfrm>
          <a:prstGeom prst="rect">
            <a:avLst/>
          </a:prstGeom>
        </p:spPr>
      </p:pic>
      <p:pic>
        <p:nvPicPr>
          <p:cNvPr id="10" name="Picture 9">
            <a:extLst>
              <a:ext uri="{FF2B5EF4-FFF2-40B4-BE49-F238E27FC236}">
                <a16:creationId xmlns:a16="http://schemas.microsoft.com/office/drawing/2014/main" xmlns="" id="{49543569-415F-4958-A4AC-2903962D5701}"/>
              </a:ext>
            </a:extLst>
          </p:cNvPr>
          <p:cNvPicPr>
            <a:picLocks noChangeAspect="1"/>
          </p:cNvPicPr>
          <p:nvPr/>
        </p:nvPicPr>
        <p:blipFill>
          <a:blip r:embed="rId6"/>
          <a:stretch>
            <a:fillRect/>
          </a:stretch>
        </p:blipFill>
        <p:spPr>
          <a:xfrm>
            <a:off x="4591900" y="3962400"/>
            <a:ext cx="4552100" cy="1534561"/>
          </a:xfrm>
          <a:prstGeom prst="rect">
            <a:avLst/>
          </a:prstGeom>
        </p:spPr>
      </p:pic>
    </p:spTree>
    <p:extLst>
      <p:ext uri="{BB962C8B-B14F-4D97-AF65-F5344CB8AC3E}">
        <p14:creationId xmlns:p14="http://schemas.microsoft.com/office/powerpoint/2010/main" val="12860306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834" y="0"/>
            <a:ext cx="6858000" cy="6858000"/>
          </a:xfrm>
          <a:prstGeom prst="rect">
            <a:avLst/>
          </a:prstGeom>
        </p:spPr>
      </p:pic>
    </p:spTree>
    <p:extLst>
      <p:ext uri="{BB962C8B-B14F-4D97-AF65-F5344CB8AC3E}">
        <p14:creationId xmlns:p14="http://schemas.microsoft.com/office/powerpoint/2010/main" val="438866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841375" y="604838"/>
            <a:ext cx="7461250" cy="1589087"/>
          </a:xfrm>
        </p:spPr>
        <p:txBody>
          <a:bodyPr/>
          <a:lstStyle/>
          <a:p>
            <a:pPr algn="ctr"/>
            <a:r>
              <a:rPr lang="lv-LV" altLang="en-US" dirty="0" smtClean="0">
                <a:solidFill>
                  <a:srgbClr val="000000"/>
                </a:solidFill>
                <a:latin typeface="Times New Roman" panose="02020603050405020304" pitchFamily="18" charset="0"/>
                <a:cs typeface="Times New Roman" panose="02020603050405020304" pitchFamily="18" charset="0"/>
              </a:rPr>
              <a:t>Nodarbinātības valsts aģentūra</a:t>
            </a:r>
            <a:r>
              <a:rPr lang="en-GB" altLang="en-US" dirty="0" smtClean="0">
                <a:solidFill>
                  <a:srgbClr val="000000"/>
                </a:solidFill>
                <a:latin typeface="Times New Roman" panose="02020603050405020304" pitchFamily="18" charset="0"/>
                <a:cs typeface="Times New Roman" panose="02020603050405020304" pitchFamily="18" charset="0"/>
              </a:rPr>
              <a:t/>
            </a:r>
            <a:br>
              <a:rPr lang="en-GB" altLang="en-US" dirty="0" smtClean="0">
                <a:solidFill>
                  <a:srgbClr val="000000"/>
                </a:solidFill>
                <a:latin typeface="Times New Roman" panose="02020603050405020304" pitchFamily="18" charset="0"/>
                <a:cs typeface="Times New Roman" panose="02020603050405020304" pitchFamily="18" charset="0"/>
              </a:rPr>
            </a:br>
            <a:r>
              <a:rPr lang="lv-LV" altLang="en-US" sz="2000" dirty="0" smtClean="0">
                <a:solidFill>
                  <a:srgbClr val="000000"/>
                </a:solidFill>
                <a:latin typeface="Times New Roman" panose="02020603050405020304" pitchFamily="18" charset="0"/>
                <a:cs typeface="Times New Roman" panose="02020603050405020304" pitchFamily="18" charset="0"/>
              </a:rPr>
              <a:t/>
            </a:r>
            <a:br>
              <a:rPr lang="lv-LV" altLang="en-US" sz="2000" dirty="0" smtClean="0">
                <a:solidFill>
                  <a:srgbClr val="000000"/>
                </a:solidFill>
                <a:latin typeface="Times New Roman" panose="02020603050405020304" pitchFamily="18" charset="0"/>
                <a:cs typeface="Times New Roman" panose="02020603050405020304" pitchFamily="18" charset="0"/>
              </a:rPr>
            </a:br>
            <a:r>
              <a:rPr lang="lv-LV" altLang="en-US" sz="1800" dirty="0" smtClean="0">
                <a:solidFill>
                  <a:srgbClr val="000000"/>
                </a:solidFill>
                <a:latin typeface="Times New Roman" panose="02020603050405020304" pitchFamily="18" charset="0"/>
                <a:cs typeface="Times New Roman" panose="02020603050405020304" pitchFamily="18" charset="0"/>
              </a:rPr>
              <a:t>M</a:t>
            </a:r>
            <a:r>
              <a:rPr lang="en-GB" altLang="en-US" sz="1800" dirty="0" smtClean="0">
                <a:solidFill>
                  <a:srgbClr val="000000"/>
                </a:solidFill>
                <a:latin typeface="Times New Roman" panose="02020603050405020304" pitchFamily="18" charset="0"/>
                <a:cs typeface="Times New Roman" panose="02020603050405020304" pitchFamily="18" charset="0"/>
              </a:rPr>
              <a:t>ISIJA</a:t>
            </a:r>
            <a:r>
              <a:rPr lang="lv-LV" altLang="en-US" sz="1800" dirty="0" smtClean="0">
                <a:latin typeface="Times New Roman" panose="02020603050405020304" pitchFamily="18" charset="0"/>
                <a:cs typeface="Times New Roman" panose="02020603050405020304" pitchFamily="18" charset="0"/>
              </a:rPr>
              <a:t/>
            </a:r>
            <a:br>
              <a:rPr lang="lv-LV" altLang="en-US" sz="1800" dirty="0" smtClean="0">
                <a:latin typeface="Times New Roman" panose="02020603050405020304" pitchFamily="18" charset="0"/>
                <a:cs typeface="Times New Roman" panose="02020603050405020304" pitchFamily="18" charset="0"/>
              </a:rPr>
            </a:br>
            <a:r>
              <a:rPr lang="en-GB" altLang="en-US" sz="1800" b="0" dirty="0" smtClean="0">
                <a:latin typeface="Times New Roman" panose="02020603050405020304" pitchFamily="18" charset="0"/>
                <a:cs typeface="Times New Roman" panose="02020603050405020304" pitchFamily="18" charset="0"/>
              </a:rPr>
              <a:t>S</a:t>
            </a:r>
            <a:r>
              <a:rPr lang="lv-LV" altLang="en-US" sz="1800" b="0" dirty="0" err="1" smtClean="0">
                <a:latin typeface="Times New Roman" panose="02020603050405020304" pitchFamily="18" charset="0"/>
                <a:cs typeface="Times New Roman" panose="02020603050405020304" pitchFamily="18" charset="0"/>
              </a:rPr>
              <a:t>ekmēt</a:t>
            </a:r>
            <a:r>
              <a:rPr lang="lv-LV" altLang="en-US" sz="1800" b="0" dirty="0" smtClean="0">
                <a:latin typeface="Times New Roman" panose="02020603050405020304" pitchFamily="18" charset="0"/>
                <a:cs typeface="Times New Roman" panose="02020603050405020304" pitchFamily="18" charset="0"/>
              </a:rPr>
              <a:t> bezdarbnieku un darba meklētāju nodarbinātības iespējas </a:t>
            </a:r>
            <a:r>
              <a:rPr lang="en-GB" altLang="en-US" sz="1800" b="0" dirty="0" smtClean="0">
                <a:latin typeface="Times New Roman" panose="02020603050405020304" pitchFamily="18" charset="0"/>
                <a:cs typeface="Times New Roman" panose="02020603050405020304" pitchFamily="18" charset="0"/>
              </a:rPr>
              <a:t/>
            </a:r>
            <a:br>
              <a:rPr lang="en-GB" altLang="en-US" sz="1800" b="0" dirty="0" smtClean="0">
                <a:latin typeface="Times New Roman" panose="02020603050405020304" pitchFamily="18" charset="0"/>
                <a:cs typeface="Times New Roman" panose="02020603050405020304" pitchFamily="18" charset="0"/>
              </a:rPr>
            </a:br>
            <a:r>
              <a:rPr lang="lv-LV" altLang="en-US" sz="1800" b="0" dirty="0" smtClean="0">
                <a:latin typeface="Times New Roman" panose="02020603050405020304" pitchFamily="18" charset="0"/>
                <a:cs typeface="Times New Roman" panose="02020603050405020304" pitchFamily="18" charset="0"/>
              </a:rPr>
              <a:t>un palīdzēt darba devējiem atrast nepieciešamos darbiniekus</a:t>
            </a:r>
          </a:p>
        </p:txBody>
      </p:sp>
      <p:pic>
        <p:nvPicPr>
          <p:cNvPr id="30723" name="Picture 1"/>
          <p:cNvPicPr>
            <a:picLocks noChangeAspect="1" noChangeArrowheads="1"/>
          </p:cNvPicPr>
          <p:nvPr/>
        </p:nvPicPr>
        <p:blipFill>
          <a:blip r:embed="rId3">
            <a:extLst>
              <a:ext uri="{28A0092B-C50C-407E-A947-70E740481C1C}">
                <a14:useLocalDpi xmlns:a14="http://schemas.microsoft.com/office/drawing/2010/main" val="0"/>
              </a:ext>
            </a:extLst>
          </a:blip>
          <a:srcRect l="54443" t="40025" r="21556" b="6471"/>
          <a:stretch>
            <a:fillRect/>
          </a:stretch>
        </p:blipFill>
        <p:spPr bwMode="auto">
          <a:xfrm>
            <a:off x="2725738" y="2193925"/>
            <a:ext cx="3692525"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10" y="1612837"/>
            <a:ext cx="7279890" cy="4094938"/>
          </a:xfrm>
          <a:prstGeom prst="rect">
            <a:avLst/>
          </a:prstGeom>
        </p:spPr>
      </p:pic>
      <p:sp>
        <p:nvSpPr>
          <p:cNvPr id="4" name="Rectangle 3"/>
          <p:cNvSpPr/>
          <p:nvPr/>
        </p:nvSpPr>
        <p:spPr>
          <a:xfrm>
            <a:off x="518636" y="5863717"/>
            <a:ext cx="8142038" cy="877163"/>
          </a:xfrm>
          <a:prstGeom prst="rect">
            <a:avLst/>
          </a:prstGeom>
        </p:spPr>
        <p:txBody>
          <a:bodyPr wrap="square">
            <a:spAutoFit/>
          </a:bodyPr>
          <a:lstStyle/>
          <a:p>
            <a:pPr algn="ctr"/>
            <a:r>
              <a:rPr lang="lv-LV" dirty="0" smtClean="0"/>
              <a:t>! “</a:t>
            </a:r>
            <a:r>
              <a:rPr lang="lv-LV" dirty="0" err="1"/>
              <a:t>Google</a:t>
            </a:r>
            <a:r>
              <a:rPr lang="lv-LV" dirty="0"/>
              <a:t>” programmu </a:t>
            </a:r>
            <a:r>
              <a:rPr lang="lv-LV" b="1" dirty="0"/>
              <a:t>mācību valoda ir angļu </a:t>
            </a:r>
            <a:r>
              <a:rPr lang="lv-LV" dirty="0"/>
              <a:t>un programmu apguve notiek starptautiskajā tiešsaistes izglītības platformā </a:t>
            </a:r>
            <a:r>
              <a:rPr lang="lv-LV" dirty="0" err="1"/>
              <a:t>Coursera</a:t>
            </a:r>
            <a:r>
              <a:rPr lang="lv-LV" dirty="0"/>
              <a:t>. Lai varētu mācīties, ir </a:t>
            </a:r>
            <a:r>
              <a:rPr lang="lv-LV" b="1" dirty="0"/>
              <a:t>jābūt datorprasmēm lietotāja līmenī </a:t>
            </a:r>
            <a:r>
              <a:rPr lang="lv-LV" dirty="0"/>
              <a:t>un </a:t>
            </a:r>
            <a:r>
              <a:rPr lang="lv-LV" b="1" dirty="0"/>
              <a:t>angļu valodas lasīšanas prasmēm vismaz B1 </a:t>
            </a:r>
            <a:r>
              <a:rPr lang="lv-LV" dirty="0"/>
              <a:t>līmenī.</a:t>
            </a:r>
          </a:p>
        </p:txBody>
      </p:sp>
      <p:sp>
        <p:nvSpPr>
          <p:cNvPr id="5" name="Text Placeholder 2"/>
          <p:cNvSpPr>
            <a:spLocks noGrp="1"/>
          </p:cNvSpPr>
          <p:nvPr>
            <p:ph type="body" idx="1"/>
          </p:nvPr>
        </p:nvSpPr>
        <p:spPr>
          <a:xfrm rot="10800000" flipV="1">
            <a:off x="1787546" y="364760"/>
            <a:ext cx="7008110" cy="1004887"/>
          </a:xfrm>
        </p:spPr>
        <p:txBody>
          <a:bodyPr>
            <a:normAutofit/>
          </a:bodyPr>
          <a:lstStyle/>
          <a:p>
            <a:pPr algn="ctr"/>
            <a:r>
              <a:rPr lang="lv-LV" altLang="en-US" sz="2400" b="1" dirty="0" smtClean="0">
                <a:latin typeface="+mj-lt"/>
              </a:rPr>
              <a:t>B</a:t>
            </a:r>
            <a:r>
              <a:rPr lang="lv-LV" sz="2400" b="1" dirty="0" smtClean="0">
                <a:latin typeface="+mj-lt"/>
              </a:rPr>
              <a:t>ez </a:t>
            </a:r>
            <a:r>
              <a:rPr lang="lv-LV" sz="2400" b="1" dirty="0">
                <a:latin typeface="+mj-lt"/>
                <a:cs typeface="Times New Roman" panose="02020603050405020304" pitchFamily="18" charset="0"/>
              </a:rPr>
              <a:t>maksas</a:t>
            </a:r>
            <a:r>
              <a:rPr lang="lv-LV" sz="2400" b="1" dirty="0">
                <a:latin typeface="+mj-lt"/>
              </a:rPr>
              <a:t> tiešsaistē pilnveidot digitālās prasmes piecās mācību programmās</a:t>
            </a:r>
            <a:endParaRPr lang="en-GB" altLang="en-US" sz="2400" b="1" dirty="0" smtClean="0">
              <a:solidFill>
                <a:schemeClr val="tx1"/>
              </a:solidFill>
              <a:latin typeface="+mj-lt"/>
              <a:cs typeface="Times New Roman" panose="02020603050405020304" pitchFamily="18" charset="0"/>
            </a:endParaRPr>
          </a:p>
        </p:txBody>
      </p:sp>
    </p:spTree>
    <p:extLst>
      <p:ext uri="{BB962C8B-B14F-4D97-AF65-F5344CB8AC3E}">
        <p14:creationId xmlns:p14="http://schemas.microsoft.com/office/powerpoint/2010/main" val="605149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8788" t="37714" r="21455" b="16461"/>
          <a:stretch/>
        </p:blipFill>
        <p:spPr>
          <a:xfrm>
            <a:off x="87086" y="1692591"/>
            <a:ext cx="8691154" cy="4502443"/>
          </a:xfrm>
          <a:prstGeom prst="rect">
            <a:avLst/>
          </a:prstGeom>
        </p:spPr>
      </p:pic>
      <p:sp>
        <p:nvSpPr>
          <p:cNvPr id="3" name="Text Placeholder 2"/>
          <p:cNvSpPr>
            <a:spLocks noGrp="1"/>
          </p:cNvSpPr>
          <p:nvPr>
            <p:ph type="body" idx="1"/>
          </p:nvPr>
        </p:nvSpPr>
        <p:spPr>
          <a:xfrm rot="10800000" flipV="1">
            <a:off x="1996553" y="582475"/>
            <a:ext cx="4872219" cy="1004887"/>
          </a:xfrm>
        </p:spPr>
        <p:txBody>
          <a:bodyPr/>
          <a:lstStyle/>
          <a:p>
            <a:pPr algn="ctr"/>
            <a:r>
              <a:rPr lang="lv-LV" altLang="en-US" sz="2400" b="1" dirty="0" smtClean="0">
                <a:latin typeface="Times New Roman" panose="02020603050405020304" pitchFamily="18" charset="0"/>
                <a:cs typeface="Times New Roman" panose="02020603050405020304" pitchFamily="18" charset="0"/>
              </a:rPr>
              <a:t>E-mācību moduļi</a:t>
            </a:r>
            <a:endParaRPr lang="en-GB" altLang="en-US" sz="2400" b="1" dirty="0" smtClean="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34706DEC-134F-4E53-A25D-23D6E65FCAC2}"/>
              </a:ext>
            </a:extLst>
          </p:cNvPr>
          <p:cNvPicPr>
            <a:picLocks noChangeAspect="1"/>
          </p:cNvPicPr>
          <p:nvPr/>
        </p:nvPicPr>
        <p:blipFill>
          <a:blip r:embed="rId4"/>
          <a:stretch>
            <a:fillRect/>
          </a:stretch>
        </p:blipFill>
        <p:spPr>
          <a:xfrm>
            <a:off x="7194073" y="4991917"/>
            <a:ext cx="1453243" cy="1419544"/>
          </a:xfrm>
          <a:prstGeom prst="rect">
            <a:avLst/>
          </a:prstGeom>
        </p:spPr>
      </p:pic>
    </p:spTree>
    <p:extLst>
      <p:ext uri="{BB962C8B-B14F-4D97-AF65-F5344CB8AC3E}">
        <p14:creationId xmlns:p14="http://schemas.microsoft.com/office/powerpoint/2010/main" val="3521050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6883" y="2178549"/>
            <a:ext cx="4083197" cy="3754874"/>
          </a:xfrm>
          <a:prstGeom prst="rect">
            <a:avLst/>
          </a:prstGeom>
        </p:spPr>
        <p:txBody>
          <a:bodyPr wrap="square">
            <a:spAutoFit/>
          </a:bodyPr>
          <a:lstStyle/>
          <a:p>
            <a:pPr indent="457200" algn="just"/>
            <a:r>
              <a:rPr lang="lv-LV" dirty="0"/>
              <a:t>Nodarbinātības valsts aģentūra piedāvā noskatīties kursu </a:t>
            </a:r>
            <a:r>
              <a:rPr lang="lv-LV" b="1" dirty="0"/>
              <a:t>“Sociālās tiesības”</a:t>
            </a:r>
            <a:r>
              <a:rPr lang="lv-LV" dirty="0"/>
              <a:t>, kurš tika sagatavots sadarbībā ar Valsts sociālās apdrošināšanas aģentūru. </a:t>
            </a:r>
            <a:endParaRPr lang="lv-LV" dirty="0" smtClean="0"/>
          </a:p>
          <a:p>
            <a:pPr indent="457200" algn="just"/>
            <a:endParaRPr lang="lv-LV" dirty="0" smtClean="0"/>
          </a:p>
          <a:p>
            <a:pPr indent="457200" algn="just"/>
            <a:r>
              <a:rPr lang="lv-LV" dirty="0" smtClean="0"/>
              <a:t>Noklausoties </a:t>
            </a:r>
            <a:r>
              <a:rPr lang="lv-LV" dirty="0"/>
              <a:t>kursu </a:t>
            </a:r>
            <a:r>
              <a:rPr lang="lv-LV" u="sng" dirty="0"/>
              <a:t>iegūsiet zināšanas par svarīgākajiem sociālās apdrošināšanas jautājumiem</a:t>
            </a:r>
            <a:r>
              <a:rPr lang="lv-LV" dirty="0" smtClean="0"/>
              <a:t>, lai justos droši un sociāli aizsargāti dažādās dzīves situācijās, uzzināsiet, kāpēc ir svarīgi veikt sociālās apdrošināšanas iemaksas, kādus pabalstus ir tiesības saņemt, ko nozīmē pensiju 2.līmenis, kā arī izzināsiet valsts pensijas izveides sistēmu Latvijā.</a:t>
            </a:r>
            <a:endParaRPr lang="lv-LV" dirty="0"/>
          </a:p>
        </p:txBody>
      </p:sp>
      <p:sp>
        <p:nvSpPr>
          <p:cNvPr id="3" name="Text Placeholder 2"/>
          <p:cNvSpPr>
            <a:spLocks noGrp="1"/>
          </p:cNvSpPr>
          <p:nvPr>
            <p:ph type="body" idx="1"/>
          </p:nvPr>
        </p:nvSpPr>
        <p:spPr>
          <a:xfrm rot="10800000" flipV="1">
            <a:off x="1772214" y="226504"/>
            <a:ext cx="6764270" cy="1004887"/>
          </a:xfrm>
        </p:spPr>
        <p:txBody>
          <a:bodyPr>
            <a:normAutofit/>
          </a:bodyPr>
          <a:lstStyle/>
          <a:p>
            <a:pPr algn="ctr"/>
            <a:r>
              <a:rPr lang="lv-LV" sz="2400" b="1" dirty="0">
                <a:latin typeface="Times New Roman" panose="02020603050405020304" pitchFamily="18" charset="0"/>
                <a:cs typeface="Times New Roman" panose="02020603050405020304" pitchFamily="18" charset="0"/>
              </a:rPr>
              <a:t>Konkurētspējas paaugstināšanas </a:t>
            </a:r>
            <a:r>
              <a:rPr lang="lv-LV" sz="2400" b="1" dirty="0" smtClean="0">
                <a:latin typeface="Times New Roman" panose="02020603050405020304" pitchFamily="18" charset="0"/>
                <a:cs typeface="Times New Roman" panose="02020603050405020304" pitchFamily="18" charset="0"/>
              </a:rPr>
              <a:t>pasākumi</a:t>
            </a:r>
          </a:p>
          <a:p>
            <a:pPr algn="ctr"/>
            <a:r>
              <a:rPr lang="lv-LV" sz="2400" dirty="0">
                <a:latin typeface="Times New Roman" panose="02020603050405020304" pitchFamily="18" charset="0"/>
                <a:cs typeface="Times New Roman" panose="02020603050405020304" pitchFamily="18" charset="0"/>
              </a:rPr>
              <a:t>Sociālās tiesības (video lekcijas) </a:t>
            </a:r>
          </a:p>
          <a:p>
            <a:pPr algn="ctr"/>
            <a:endParaRPr lang="en-GB" altLang="en-US" sz="2400" b="1" dirty="0" smtClean="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3"/>
          <a:srcRect l="9567" t="41521" r="58487" b="20825"/>
          <a:stretch/>
        </p:blipFill>
        <p:spPr>
          <a:xfrm>
            <a:off x="5917213" y="3090871"/>
            <a:ext cx="2724841" cy="1806592"/>
          </a:xfrm>
          <a:prstGeom prst="rect">
            <a:avLst/>
          </a:prstGeom>
          <a:ln>
            <a:solidFill>
              <a:srgbClr val="008000"/>
            </a:solidFill>
          </a:ln>
        </p:spPr>
      </p:pic>
      <p:pic>
        <p:nvPicPr>
          <p:cNvPr id="7" name="Picture 6"/>
          <p:cNvPicPr>
            <a:picLocks noChangeAspect="1"/>
          </p:cNvPicPr>
          <p:nvPr/>
        </p:nvPicPr>
        <p:blipFill rotWithShape="1">
          <a:blip r:embed="rId4"/>
          <a:srcRect l="10000" t="29094" r="51942" b="26783"/>
          <a:stretch/>
        </p:blipFill>
        <p:spPr>
          <a:xfrm>
            <a:off x="4940995" y="4955543"/>
            <a:ext cx="2810430" cy="1832789"/>
          </a:xfrm>
          <a:prstGeom prst="rect">
            <a:avLst/>
          </a:prstGeom>
          <a:ln>
            <a:solidFill>
              <a:srgbClr val="008000"/>
            </a:solidFill>
          </a:ln>
        </p:spPr>
      </p:pic>
      <p:pic>
        <p:nvPicPr>
          <p:cNvPr id="8" name="Picture 7"/>
          <p:cNvPicPr>
            <a:picLocks noChangeAspect="1"/>
          </p:cNvPicPr>
          <p:nvPr/>
        </p:nvPicPr>
        <p:blipFill rotWithShape="1">
          <a:blip r:embed="rId5"/>
          <a:srcRect l="10436" t="34444" r="51553" b="26698"/>
          <a:stretch/>
        </p:blipFill>
        <p:spPr>
          <a:xfrm>
            <a:off x="4940995" y="1508193"/>
            <a:ext cx="2634381" cy="1514877"/>
          </a:xfrm>
          <a:prstGeom prst="rect">
            <a:avLst/>
          </a:prstGeom>
          <a:ln>
            <a:solidFill>
              <a:srgbClr val="008000"/>
            </a:solidFill>
          </a:ln>
        </p:spPr>
      </p:pic>
    </p:spTree>
    <p:extLst>
      <p:ext uri="{BB962C8B-B14F-4D97-AF65-F5344CB8AC3E}">
        <p14:creationId xmlns:p14="http://schemas.microsoft.com/office/powerpoint/2010/main" val="17430020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25480BE-E425-43BC-9B68-E1F536114BBA}"/>
              </a:ext>
            </a:extLst>
          </p:cNvPr>
          <p:cNvSpPr/>
          <p:nvPr/>
        </p:nvSpPr>
        <p:spPr>
          <a:xfrm>
            <a:off x="0" y="857250"/>
            <a:ext cx="9144000" cy="800101"/>
          </a:xfrm>
          <a:prstGeom prst="rect">
            <a:avLst/>
          </a:prstGeom>
          <a:gradFill flip="none" rotWithShape="1">
            <a:gsLst>
              <a:gs pos="0">
                <a:srgbClr val="6BA439">
                  <a:shade val="30000"/>
                  <a:satMod val="115000"/>
                </a:srgbClr>
              </a:gs>
              <a:gs pos="50000">
                <a:srgbClr val="6BA439">
                  <a:shade val="67500"/>
                  <a:satMod val="115000"/>
                </a:srgbClr>
              </a:gs>
              <a:gs pos="100000">
                <a:srgbClr val="6BA439">
                  <a:shade val="100000"/>
                  <a:satMod val="115000"/>
                </a:srgbClr>
              </a:gs>
            </a:gsLst>
            <a:lin ang="0" scaled="1"/>
            <a:tileRect/>
          </a:gradFill>
          <a:ln/>
        </p:spPr>
        <p:style>
          <a:lnRef idx="3">
            <a:schemeClr val="lt1"/>
          </a:lnRef>
          <a:fillRef idx="1">
            <a:schemeClr val="accent3"/>
          </a:fillRef>
          <a:effectRef idx="1">
            <a:schemeClr val="accent3"/>
          </a:effectRef>
          <a:fontRef idx="minor">
            <a:schemeClr val="lt1"/>
          </a:fontRef>
        </p:style>
        <p:txBody>
          <a:bodyPr rtlCol="0" anchor="ctr"/>
          <a:lstStyle/>
          <a:p>
            <a:pPr algn="ctr" defTabSz="704681" eaLnBrk="1" fontAlgn="auto" hangingPunct="1">
              <a:spcBef>
                <a:spcPts val="0"/>
              </a:spcBef>
              <a:spcAft>
                <a:spcPts val="0"/>
              </a:spcAft>
            </a:pPr>
            <a:endParaRPr lang="lv-LV" sz="1275" dirty="0">
              <a:solidFill>
                <a:prstClr val="white"/>
              </a:solidFill>
              <a:latin typeface="Calibri"/>
            </a:endParaRPr>
          </a:p>
        </p:txBody>
      </p:sp>
      <p:sp>
        <p:nvSpPr>
          <p:cNvPr id="11" name="Title 3">
            <a:extLst>
              <a:ext uri="{FF2B5EF4-FFF2-40B4-BE49-F238E27FC236}">
                <a16:creationId xmlns:a16="http://schemas.microsoft.com/office/drawing/2014/main" xmlns="" id="{05550C3F-E9F8-466C-A327-992DFB8FAA3E}"/>
              </a:ext>
            </a:extLst>
          </p:cNvPr>
          <p:cNvSpPr>
            <a:spLocks noGrp="1"/>
          </p:cNvSpPr>
          <p:nvPr>
            <p:ph type="title"/>
          </p:nvPr>
        </p:nvSpPr>
        <p:spPr>
          <a:xfrm>
            <a:off x="2228850" y="857250"/>
            <a:ext cx="5772150" cy="800100"/>
          </a:xfrm>
        </p:spPr>
        <p:txBody>
          <a:bodyPr anchor="ctr">
            <a:noAutofit/>
          </a:bodyPr>
          <a:lstStyle/>
          <a:p>
            <a:pPr lvl="0"/>
            <a:r>
              <a:rPr lang="lv-LV" sz="1800" b="1" cap="small" spc="225" dirty="0">
                <a:solidFill>
                  <a:schemeClr val="bg1"/>
                </a:solidFill>
                <a:cs typeface="Times New Roman" pitchFamily="18" charset="0"/>
              </a:rPr>
              <a:t>Nodarbinātības pasākumi NVA klientiem</a:t>
            </a:r>
            <a:endParaRPr lang="en-US" sz="1800" b="1" i="1" cap="small" spc="225" dirty="0">
              <a:solidFill>
                <a:schemeClr val="bg1"/>
              </a:solidFill>
              <a:cs typeface="Times New Roman" pitchFamily="18" charset="0"/>
            </a:endParaRPr>
          </a:p>
        </p:txBody>
      </p:sp>
      <p:pic>
        <p:nvPicPr>
          <p:cNvPr id="5" name="Picture 40">
            <a:extLst>
              <a:ext uri="{FF2B5EF4-FFF2-40B4-BE49-F238E27FC236}">
                <a16:creationId xmlns:a16="http://schemas.microsoft.com/office/drawing/2014/main" xmlns="" id="{849D31AC-BA32-4645-8EB7-F9A92168299F}"/>
              </a:ext>
            </a:extLst>
          </p:cNvPr>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7290294" y="2261153"/>
            <a:ext cx="645319" cy="632222"/>
          </a:xfrm>
          <a:prstGeom prst="rect">
            <a:avLst/>
          </a:prstGeom>
          <a:noFill/>
          <a:ln>
            <a:noFill/>
          </a:ln>
          <a:effectLst>
            <a:outerShdw blurRad="50800" dist="50800" dir="5400000" algn="ctr" rotWithShape="0">
              <a:srgbClr val="31859C"/>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Diagonal Corners Rounded 7">
            <a:extLst>
              <a:ext uri="{FF2B5EF4-FFF2-40B4-BE49-F238E27FC236}">
                <a16:creationId xmlns:a16="http://schemas.microsoft.com/office/drawing/2014/main" xmlns="" id="{B08698D6-EFAF-4ACC-9881-B82EAD1C84FB}"/>
              </a:ext>
            </a:extLst>
          </p:cNvPr>
          <p:cNvSpPr/>
          <p:nvPr/>
        </p:nvSpPr>
        <p:spPr>
          <a:xfrm>
            <a:off x="3087713" y="1925241"/>
            <a:ext cx="2968574" cy="303610"/>
          </a:xfrm>
          <a:prstGeom prst="round2DiagRect">
            <a:avLst/>
          </a:prstGeom>
          <a:solidFill>
            <a:srgbClr val="B546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lnSpc>
                <a:spcPct val="90000"/>
              </a:lnSpc>
              <a:spcBef>
                <a:spcPts val="750"/>
              </a:spcBef>
              <a:spcAft>
                <a:spcPts val="0"/>
              </a:spcAft>
            </a:pPr>
            <a:r>
              <a:rPr lang="lv-LV" sz="1350" dirty="0">
                <a:solidFill>
                  <a:prstClr val="white"/>
                </a:solidFill>
                <a:latin typeface="Calibri"/>
                <a:ea typeface="Verdana" panose="020B0604030504040204" pitchFamily="34" charset="0"/>
                <a:cs typeface="Times New Roman" panose="02020603050405020304" pitchFamily="18" charset="0"/>
              </a:rPr>
              <a:t>APMĀCĪBU pasākumi</a:t>
            </a:r>
          </a:p>
        </p:txBody>
      </p:sp>
      <p:sp>
        <p:nvSpPr>
          <p:cNvPr id="10" name="Rectangle: Diagonal Corners Rounded 9">
            <a:extLst>
              <a:ext uri="{FF2B5EF4-FFF2-40B4-BE49-F238E27FC236}">
                <a16:creationId xmlns:a16="http://schemas.microsoft.com/office/drawing/2014/main" xmlns="" id="{79BA59A6-537C-425F-AEB6-2C04CA80BF66}"/>
              </a:ext>
            </a:extLst>
          </p:cNvPr>
          <p:cNvSpPr/>
          <p:nvPr/>
        </p:nvSpPr>
        <p:spPr>
          <a:xfrm>
            <a:off x="6131133" y="1916792"/>
            <a:ext cx="2968574" cy="303610"/>
          </a:xfrm>
          <a:prstGeom prst="round2Diag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spcBef>
                <a:spcPts val="0"/>
              </a:spcBef>
              <a:spcAft>
                <a:spcPts val="0"/>
              </a:spcAft>
            </a:pPr>
            <a:r>
              <a:rPr lang="lv-LV" sz="1350" dirty="0">
                <a:solidFill>
                  <a:prstClr val="white"/>
                </a:solidFill>
                <a:latin typeface="Calibri"/>
                <a:ea typeface="Verdana" panose="020B0604030504040204" pitchFamily="34" charset="0"/>
                <a:cs typeface="Times New Roman" panose="02020603050405020304" pitchFamily="18" charset="0"/>
              </a:rPr>
              <a:t>NODARBINĀTĪBAS </a:t>
            </a:r>
            <a:r>
              <a:rPr lang="lv-LV" altLang="lv-LV" sz="1350" dirty="0">
                <a:solidFill>
                  <a:prstClr val="white"/>
                </a:solidFill>
                <a:latin typeface="Calibri"/>
                <a:ea typeface="Verdana" panose="020B0604030504040204" pitchFamily="34" charset="0"/>
                <a:cs typeface="Times New Roman" panose="02020603050405020304" pitchFamily="18" charset="0"/>
              </a:rPr>
              <a:t>pasākumi</a:t>
            </a:r>
          </a:p>
        </p:txBody>
      </p:sp>
      <p:pic>
        <p:nvPicPr>
          <p:cNvPr id="12" name="Picture 38">
            <a:extLst>
              <a:ext uri="{FF2B5EF4-FFF2-40B4-BE49-F238E27FC236}">
                <a16:creationId xmlns:a16="http://schemas.microsoft.com/office/drawing/2014/main" xmlns="" id="{7723BF86-8607-4C1A-9222-A77699E4725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2145" y="2281237"/>
            <a:ext cx="601266"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Diagonal Corners Rounded 34">
            <a:extLst>
              <a:ext uri="{FF2B5EF4-FFF2-40B4-BE49-F238E27FC236}">
                <a16:creationId xmlns:a16="http://schemas.microsoft.com/office/drawing/2014/main" xmlns="" id="{D1A7F462-651B-4732-B63E-F2D158A2C5FC}"/>
              </a:ext>
            </a:extLst>
          </p:cNvPr>
          <p:cNvSpPr/>
          <p:nvPr/>
        </p:nvSpPr>
        <p:spPr>
          <a:xfrm>
            <a:off x="57150" y="2944740"/>
            <a:ext cx="2965110" cy="303609"/>
          </a:xfrm>
          <a:prstGeom prst="round2DiagRect">
            <a:avLst/>
          </a:prstGeom>
          <a:solidFill>
            <a:srgbClr val="F57E13">
              <a:alpha val="5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spcBef>
                <a:spcPts val="0"/>
              </a:spcBef>
              <a:spcAft>
                <a:spcPts val="0"/>
              </a:spcAft>
            </a:pPr>
            <a:r>
              <a:rPr lang="lv-LV" sz="900" cap="all" dirty="0">
                <a:solidFill>
                  <a:prstClr val="black"/>
                </a:solidFill>
                <a:latin typeface="Calibri"/>
                <a:ea typeface="Verdana" panose="020B0604030504040204" pitchFamily="34" charset="0"/>
                <a:cs typeface="Times New Roman" panose="02020603050405020304" pitchFamily="18" charset="0"/>
              </a:rPr>
              <a:t>Nodarbinātības konsultācijas</a:t>
            </a:r>
            <a:endParaRPr lang="en-AU" sz="900" cap="all" dirty="0">
              <a:solidFill>
                <a:prstClr val="black"/>
              </a:solidFill>
              <a:latin typeface="Calibri"/>
              <a:ea typeface="Verdana" panose="020B0604030504040204" pitchFamily="34" charset="0"/>
              <a:cs typeface="Times New Roman" panose="02020603050405020304" pitchFamily="18" charset="0"/>
            </a:endParaRPr>
          </a:p>
        </p:txBody>
      </p:sp>
      <p:sp>
        <p:nvSpPr>
          <p:cNvPr id="36" name="Rectangle: Diagonal Corners Rounded 35">
            <a:extLst>
              <a:ext uri="{FF2B5EF4-FFF2-40B4-BE49-F238E27FC236}">
                <a16:creationId xmlns:a16="http://schemas.microsoft.com/office/drawing/2014/main" xmlns="" id="{F9631BD5-AE8D-442C-8385-8947B737ACED}"/>
              </a:ext>
            </a:extLst>
          </p:cNvPr>
          <p:cNvSpPr/>
          <p:nvPr/>
        </p:nvSpPr>
        <p:spPr>
          <a:xfrm>
            <a:off x="3089088" y="2944740"/>
            <a:ext cx="2968574" cy="303610"/>
          </a:xfrm>
          <a:prstGeom prst="round2DiagRect">
            <a:avLst/>
          </a:prstGeom>
          <a:solidFill>
            <a:srgbClr val="B5469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lnSpc>
                <a:spcPct val="90000"/>
              </a:lnSpc>
              <a:spcBef>
                <a:spcPts val="750"/>
              </a:spcBef>
              <a:spcAft>
                <a:spcPts val="0"/>
              </a:spcAft>
            </a:pPr>
            <a:r>
              <a:rPr lang="lv-LV" sz="900" cap="all" dirty="0">
                <a:solidFill>
                  <a:prstClr val="black"/>
                </a:solidFill>
                <a:latin typeface="Calibri"/>
                <a:ea typeface="Verdana" panose="020B0604030504040204" pitchFamily="34" charset="0"/>
                <a:cs typeface="Times New Roman" panose="02020603050405020304" pitchFamily="18" charset="0"/>
              </a:rPr>
              <a:t>Atbalsts programmu apguvei atvērto tiešsaistes kursu platformās</a:t>
            </a:r>
            <a:endParaRPr lang="en-AU" sz="900" cap="all" dirty="0">
              <a:solidFill>
                <a:prstClr val="black"/>
              </a:solidFill>
              <a:latin typeface="Calibri"/>
              <a:ea typeface="Verdana" panose="020B0604030504040204" pitchFamily="34" charset="0"/>
              <a:cs typeface="Times New Roman" panose="02020603050405020304" pitchFamily="18" charset="0"/>
            </a:endParaRPr>
          </a:p>
        </p:txBody>
      </p:sp>
      <p:sp>
        <p:nvSpPr>
          <p:cNvPr id="37" name="Rectangle: Diagonal Corners Rounded 36">
            <a:extLst>
              <a:ext uri="{FF2B5EF4-FFF2-40B4-BE49-F238E27FC236}">
                <a16:creationId xmlns:a16="http://schemas.microsoft.com/office/drawing/2014/main" xmlns="" id="{78C8A3E9-F146-402D-99E0-408B7D8C6E21}"/>
              </a:ext>
            </a:extLst>
          </p:cNvPr>
          <p:cNvSpPr/>
          <p:nvPr/>
        </p:nvSpPr>
        <p:spPr>
          <a:xfrm>
            <a:off x="6133864" y="2941680"/>
            <a:ext cx="2968574" cy="303610"/>
          </a:xfrm>
          <a:prstGeom prst="round2DiagRect">
            <a:avLst/>
          </a:prstGeom>
          <a:solidFill>
            <a:srgbClr val="31859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spcBef>
                <a:spcPts val="0"/>
              </a:spcBef>
              <a:spcAft>
                <a:spcPts val="0"/>
              </a:spcAft>
            </a:pPr>
            <a:r>
              <a:rPr lang="lv-LV" sz="900" cap="all" dirty="0">
                <a:solidFill>
                  <a:prstClr val="black"/>
                </a:solidFill>
                <a:latin typeface="Calibri"/>
                <a:ea typeface="Verdana" panose="020B0604030504040204" pitchFamily="34" charset="0"/>
                <a:cs typeface="Times New Roman" panose="02020603050405020304" pitchFamily="18" charset="0"/>
              </a:rPr>
              <a:t>PASĀKUMI KOMERCDARBĪBAS VAI PAŠNODARBINĀTĪBAS UZSĀKŠANAI</a:t>
            </a:r>
          </a:p>
        </p:txBody>
      </p:sp>
      <p:sp>
        <p:nvSpPr>
          <p:cNvPr id="38" name="Rectangle: Diagonal Corners Rounded 37">
            <a:extLst>
              <a:ext uri="{FF2B5EF4-FFF2-40B4-BE49-F238E27FC236}">
                <a16:creationId xmlns:a16="http://schemas.microsoft.com/office/drawing/2014/main" xmlns="" id="{ACE267FA-8637-4C40-A7FC-3F4BDBF33FA0}"/>
              </a:ext>
            </a:extLst>
          </p:cNvPr>
          <p:cNvSpPr/>
          <p:nvPr/>
        </p:nvSpPr>
        <p:spPr>
          <a:xfrm>
            <a:off x="57150" y="3277196"/>
            <a:ext cx="2965110" cy="303609"/>
          </a:xfrm>
          <a:prstGeom prst="round2DiagRect">
            <a:avLst/>
          </a:prstGeom>
          <a:solidFill>
            <a:srgbClr val="F57E1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spcBef>
                <a:spcPts val="0"/>
              </a:spcBef>
              <a:spcAft>
                <a:spcPts val="0"/>
              </a:spcAft>
            </a:pPr>
            <a:r>
              <a:rPr lang="lv-LV" sz="900" cap="all">
                <a:solidFill>
                  <a:prstClr val="black"/>
                </a:solidFill>
                <a:latin typeface="Calibri"/>
                <a:ea typeface="Verdana" panose="020B0604030504040204" pitchFamily="34" charset="0"/>
                <a:cs typeface="Times New Roman" panose="02020603050405020304" pitchFamily="18" charset="0"/>
              </a:rPr>
              <a:t>Karjeras konsultācijas</a:t>
            </a:r>
            <a:endParaRPr lang="en-AU" sz="900" cap="all" dirty="0">
              <a:solidFill>
                <a:prstClr val="black"/>
              </a:solidFill>
              <a:latin typeface="Calibri"/>
              <a:ea typeface="Verdana" panose="020B0604030504040204" pitchFamily="34" charset="0"/>
              <a:cs typeface="Times New Roman" panose="02020603050405020304" pitchFamily="18" charset="0"/>
            </a:endParaRPr>
          </a:p>
        </p:txBody>
      </p:sp>
      <p:sp>
        <p:nvSpPr>
          <p:cNvPr id="39" name="Rectangle: Diagonal Corners Rounded 38">
            <a:extLst>
              <a:ext uri="{FF2B5EF4-FFF2-40B4-BE49-F238E27FC236}">
                <a16:creationId xmlns:a16="http://schemas.microsoft.com/office/drawing/2014/main" xmlns="" id="{63A64153-2EE1-4573-B3DD-2990D5D683AB}"/>
              </a:ext>
            </a:extLst>
          </p:cNvPr>
          <p:cNvSpPr/>
          <p:nvPr/>
        </p:nvSpPr>
        <p:spPr>
          <a:xfrm>
            <a:off x="57150" y="3609651"/>
            <a:ext cx="2965110" cy="303609"/>
          </a:xfrm>
          <a:prstGeom prst="round2DiagRect">
            <a:avLst/>
          </a:prstGeom>
          <a:solidFill>
            <a:srgbClr val="F57E13">
              <a:alpha val="5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spcBef>
                <a:spcPts val="0"/>
              </a:spcBef>
              <a:spcAft>
                <a:spcPts val="0"/>
              </a:spcAft>
            </a:pPr>
            <a:r>
              <a:rPr lang="lv-LV" sz="900" cap="all">
                <a:solidFill>
                  <a:prstClr val="black"/>
                </a:solidFill>
                <a:latin typeface="Calibri"/>
                <a:ea typeface="Verdana" panose="020B0604030504040204" pitchFamily="34" charset="0"/>
                <a:cs typeface="Times New Roman" panose="02020603050405020304" pitchFamily="18" charset="0"/>
              </a:rPr>
              <a:t>Psihologa konsultācijas</a:t>
            </a:r>
            <a:endParaRPr lang="en-AU" sz="900" cap="all" dirty="0">
              <a:solidFill>
                <a:prstClr val="black"/>
              </a:solidFill>
              <a:latin typeface="Calibri"/>
              <a:ea typeface="Verdana" panose="020B0604030504040204" pitchFamily="34" charset="0"/>
              <a:cs typeface="Times New Roman" panose="02020603050405020304" pitchFamily="18" charset="0"/>
            </a:endParaRPr>
          </a:p>
        </p:txBody>
      </p:sp>
      <p:sp>
        <p:nvSpPr>
          <p:cNvPr id="40" name="Rectangle: Diagonal Corners Rounded 39">
            <a:extLst>
              <a:ext uri="{FF2B5EF4-FFF2-40B4-BE49-F238E27FC236}">
                <a16:creationId xmlns:a16="http://schemas.microsoft.com/office/drawing/2014/main" xmlns="" id="{DF2F5788-539C-4F67-9299-54D263DAB99F}"/>
              </a:ext>
            </a:extLst>
          </p:cNvPr>
          <p:cNvSpPr/>
          <p:nvPr/>
        </p:nvSpPr>
        <p:spPr>
          <a:xfrm>
            <a:off x="50223" y="3942107"/>
            <a:ext cx="2965110" cy="303609"/>
          </a:xfrm>
          <a:prstGeom prst="round2DiagRect">
            <a:avLst/>
          </a:prstGeom>
          <a:solidFill>
            <a:srgbClr val="F57E1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spcBef>
                <a:spcPts val="0"/>
              </a:spcBef>
              <a:spcAft>
                <a:spcPts val="0"/>
              </a:spcAft>
            </a:pPr>
            <a:r>
              <a:rPr lang="lv-LV" sz="900" cap="all" dirty="0">
                <a:solidFill>
                  <a:prstClr val="black"/>
                </a:solidFill>
                <a:latin typeface="Calibri"/>
                <a:ea typeface="Verdana" panose="020B0604030504040204" pitchFamily="34" charset="0"/>
                <a:cs typeface="Times New Roman" panose="02020603050405020304" pitchFamily="18" charset="0"/>
              </a:rPr>
              <a:t>Atbalsts reģionālajai mobilitātei</a:t>
            </a:r>
            <a:endParaRPr lang="en-AU" sz="900" cap="all" dirty="0">
              <a:solidFill>
                <a:prstClr val="black"/>
              </a:solidFill>
              <a:latin typeface="Calibri"/>
              <a:ea typeface="Verdana" panose="020B0604030504040204" pitchFamily="34" charset="0"/>
              <a:cs typeface="Times New Roman" panose="02020603050405020304" pitchFamily="18" charset="0"/>
            </a:endParaRPr>
          </a:p>
        </p:txBody>
      </p:sp>
      <p:sp>
        <p:nvSpPr>
          <p:cNvPr id="41" name="Rectangle: Diagonal Corners Rounded 40">
            <a:extLst>
              <a:ext uri="{FF2B5EF4-FFF2-40B4-BE49-F238E27FC236}">
                <a16:creationId xmlns:a16="http://schemas.microsoft.com/office/drawing/2014/main" xmlns="" id="{B3D848CF-382C-4F02-AB08-518B883DEC04}"/>
              </a:ext>
            </a:extLst>
          </p:cNvPr>
          <p:cNvSpPr/>
          <p:nvPr/>
        </p:nvSpPr>
        <p:spPr>
          <a:xfrm>
            <a:off x="50223" y="4277649"/>
            <a:ext cx="2965110" cy="303609"/>
          </a:xfrm>
          <a:prstGeom prst="round2DiagRect">
            <a:avLst/>
          </a:prstGeom>
          <a:solidFill>
            <a:srgbClr val="F57E1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spcBef>
                <a:spcPts val="0"/>
              </a:spcBef>
              <a:spcAft>
                <a:spcPts val="0"/>
              </a:spcAft>
            </a:pPr>
            <a:r>
              <a:rPr lang="lv-LV" sz="900" dirty="0">
                <a:solidFill>
                  <a:prstClr val="black"/>
                </a:solidFill>
                <a:latin typeface="Calibri"/>
                <a:ea typeface="Verdana" panose="020B0604030504040204" pitchFamily="34" charset="0"/>
                <a:cs typeface="Times New Roman" panose="02020603050405020304" pitchFamily="18" charset="0"/>
              </a:rPr>
              <a:t>ATBALSTS PROFESIONĀLĀS KOMPETENCES NOVĒRTĒŠANAI</a:t>
            </a:r>
          </a:p>
        </p:txBody>
      </p:sp>
      <p:sp>
        <p:nvSpPr>
          <p:cNvPr id="42" name="Rectangle: Diagonal Corners Rounded 41">
            <a:extLst>
              <a:ext uri="{FF2B5EF4-FFF2-40B4-BE49-F238E27FC236}">
                <a16:creationId xmlns:a16="http://schemas.microsoft.com/office/drawing/2014/main" xmlns="" id="{6CE7104F-BE09-4D79-BBBE-9E7E4BD5A876}"/>
              </a:ext>
            </a:extLst>
          </p:cNvPr>
          <p:cNvSpPr/>
          <p:nvPr/>
        </p:nvSpPr>
        <p:spPr>
          <a:xfrm>
            <a:off x="50223" y="4613192"/>
            <a:ext cx="2965110" cy="303609"/>
          </a:xfrm>
          <a:prstGeom prst="round2DiagRect">
            <a:avLst/>
          </a:prstGeom>
          <a:solidFill>
            <a:srgbClr val="F57E13">
              <a:alpha val="5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spcBef>
                <a:spcPts val="0"/>
              </a:spcBef>
              <a:spcAft>
                <a:spcPts val="0"/>
              </a:spcAft>
            </a:pPr>
            <a:r>
              <a:rPr lang="lv-LV" sz="900" dirty="0">
                <a:solidFill>
                  <a:prstClr val="black"/>
                </a:solidFill>
                <a:latin typeface="Calibri"/>
                <a:ea typeface="Verdana" panose="020B0604030504040204" pitchFamily="34" charset="0"/>
                <a:cs typeface="Times New Roman" panose="02020603050405020304" pitchFamily="18" charset="0"/>
              </a:rPr>
              <a:t>PROFESIONĀLĀS PIEMĒROTĪBAS NOTEIKŠANA</a:t>
            </a:r>
          </a:p>
        </p:txBody>
      </p:sp>
      <p:sp>
        <p:nvSpPr>
          <p:cNvPr id="44" name="Rectangle: Diagonal Corners Rounded 43">
            <a:extLst>
              <a:ext uri="{FF2B5EF4-FFF2-40B4-BE49-F238E27FC236}">
                <a16:creationId xmlns:a16="http://schemas.microsoft.com/office/drawing/2014/main" xmlns="" id="{EE26C179-4E32-47E4-8747-394D7405EB96}"/>
              </a:ext>
            </a:extLst>
          </p:cNvPr>
          <p:cNvSpPr/>
          <p:nvPr/>
        </p:nvSpPr>
        <p:spPr>
          <a:xfrm>
            <a:off x="57150" y="4948097"/>
            <a:ext cx="2965110" cy="303609"/>
          </a:xfrm>
          <a:prstGeom prst="round2DiagRect">
            <a:avLst/>
          </a:prstGeom>
          <a:solidFill>
            <a:srgbClr val="F57E1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spcBef>
                <a:spcPts val="0"/>
              </a:spcBef>
              <a:spcAft>
                <a:spcPts val="0"/>
              </a:spcAft>
            </a:pPr>
            <a:r>
              <a:rPr lang="lv-LV" sz="900" dirty="0">
                <a:solidFill>
                  <a:prstClr val="black"/>
                </a:solidFill>
                <a:latin typeface="Calibri"/>
                <a:ea typeface="Verdana" panose="020B0604030504040204" pitchFamily="34" charset="0"/>
                <a:cs typeface="Times New Roman" panose="02020603050405020304" pitchFamily="18" charset="0"/>
              </a:rPr>
              <a:t>ATBALSTA PASĀKUMI BEZDARBNIEKIEM AR ATKARĪBAS PROBLĒMĀM</a:t>
            </a:r>
          </a:p>
        </p:txBody>
      </p:sp>
      <p:sp>
        <p:nvSpPr>
          <p:cNvPr id="45" name="Rectangle: Diagonal Corners Rounded 44">
            <a:extLst>
              <a:ext uri="{FF2B5EF4-FFF2-40B4-BE49-F238E27FC236}">
                <a16:creationId xmlns:a16="http://schemas.microsoft.com/office/drawing/2014/main" xmlns="" id="{6CD64E95-FD45-4B1E-AD02-91D2C2393663}"/>
              </a:ext>
            </a:extLst>
          </p:cNvPr>
          <p:cNvSpPr/>
          <p:nvPr/>
        </p:nvSpPr>
        <p:spPr>
          <a:xfrm>
            <a:off x="50223" y="5287916"/>
            <a:ext cx="2965110" cy="303609"/>
          </a:xfrm>
          <a:prstGeom prst="round2DiagRect">
            <a:avLst/>
          </a:prstGeom>
          <a:solidFill>
            <a:srgbClr val="F57E13">
              <a:alpha val="5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spcBef>
                <a:spcPts val="0"/>
              </a:spcBef>
              <a:spcAft>
                <a:spcPts val="0"/>
              </a:spcAft>
            </a:pPr>
            <a:r>
              <a:rPr lang="lv-LV" sz="900" dirty="0">
                <a:solidFill>
                  <a:prstClr val="black"/>
                </a:solidFill>
                <a:latin typeface="Calibri"/>
                <a:ea typeface="Verdana" panose="020B0604030504040204" pitchFamily="34" charset="0"/>
                <a:cs typeface="Times New Roman" panose="02020603050405020304" pitchFamily="18" charset="0"/>
              </a:rPr>
              <a:t>ERGOTERAPEITA KONSULTĀCIJAS, SURDOTULKA PAKALPOJUMI, ATBALSTA PERSONAS PAKALPOJUMI</a:t>
            </a:r>
          </a:p>
        </p:txBody>
      </p:sp>
      <p:sp>
        <p:nvSpPr>
          <p:cNvPr id="46" name="Rectangle: Diagonal Corners Rounded 45">
            <a:extLst>
              <a:ext uri="{FF2B5EF4-FFF2-40B4-BE49-F238E27FC236}">
                <a16:creationId xmlns:a16="http://schemas.microsoft.com/office/drawing/2014/main" xmlns="" id="{EEC707C3-DFCB-4129-9413-A82DE1077627}"/>
              </a:ext>
            </a:extLst>
          </p:cNvPr>
          <p:cNvSpPr/>
          <p:nvPr/>
        </p:nvSpPr>
        <p:spPr>
          <a:xfrm>
            <a:off x="3087713" y="3274676"/>
            <a:ext cx="2965110" cy="303609"/>
          </a:xfrm>
          <a:prstGeom prst="round2DiagRect">
            <a:avLst/>
          </a:prstGeom>
          <a:solidFill>
            <a:srgbClr val="B5469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lnSpc>
                <a:spcPct val="90000"/>
              </a:lnSpc>
              <a:spcBef>
                <a:spcPts val="750"/>
              </a:spcBef>
              <a:spcAft>
                <a:spcPts val="0"/>
              </a:spcAft>
            </a:pPr>
            <a:r>
              <a:rPr lang="lv-LV" sz="900" cap="all" dirty="0">
                <a:solidFill>
                  <a:prstClr val="black"/>
                </a:solidFill>
                <a:latin typeface="Calibri"/>
                <a:ea typeface="Verdana" panose="020B0604030504040204" pitchFamily="34" charset="0"/>
                <a:cs typeface="Times New Roman" panose="02020603050405020304" pitchFamily="18" charset="0"/>
              </a:rPr>
              <a:t>KONKURĒTSPĒJAS PAAUGSTINĀŠANAS PASĀKUMI</a:t>
            </a:r>
          </a:p>
        </p:txBody>
      </p:sp>
      <p:sp>
        <p:nvSpPr>
          <p:cNvPr id="47" name="Rectangle: Diagonal Corners Rounded 46">
            <a:extLst>
              <a:ext uri="{FF2B5EF4-FFF2-40B4-BE49-F238E27FC236}">
                <a16:creationId xmlns:a16="http://schemas.microsoft.com/office/drawing/2014/main" xmlns="" id="{67BFFCAE-18A4-4676-93F1-0D7CBB338CAD}"/>
              </a:ext>
            </a:extLst>
          </p:cNvPr>
          <p:cNvSpPr/>
          <p:nvPr/>
        </p:nvSpPr>
        <p:spPr>
          <a:xfrm>
            <a:off x="3080786" y="3607132"/>
            <a:ext cx="2965110" cy="303609"/>
          </a:xfrm>
          <a:prstGeom prst="round2DiagRect">
            <a:avLst/>
          </a:prstGeom>
          <a:solidFill>
            <a:srgbClr val="B5469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lnSpc>
                <a:spcPct val="90000"/>
              </a:lnSpc>
              <a:spcBef>
                <a:spcPts val="750"/>
              </a:spcBef>
              <a:spcAft>
                <a:spcPts val="0"/>
              </a:spcAft>
            </a:pPr>
            <a:r>
              <a:rPr lang="lv-LV" sz="900" cap="all" dirty="0">
                <a:solidFill>
                  <a:prstClr val="black"/>
                </a:solidFill>
                <a:latin typeface="Calibri"/>
                <a:ea typeface="Verdana" panose="020B0604030504040204" pitchFamily="34" charset="0"/>
                <a:cs typeface="Times New Roman" panose="02020603050405020304" pitchFamily="18" charset="0"/>
              </a:rPr>
              <a:t>NEFORMĀLĀS IZGLĪTĪBAS IEGUVE </a:t>
            </a:r>
          </a:p>
        </p:txBody>
      </p:sp>
      <p:sp>
        <p:nvSpPr>
          <p:cNvPr id="48" name="Rectangle: Diagonal Corners Rounded 47">
            <a:extLst>
              <a:ext uri="{FF2B5EF4-FFF2-40B4-BE49-F238E27FC236}">
                <a16:creationId xmlns:a16="http://schemas.microsoft.com/office/drawing/2014/main" xmlns="" id="{2D8E9E93-42A8-430E-91CC-F145568D08C9}"/>
              </a:ext>
            </a:extLst>
          </p:cNvPr>
          <p:cNvSpPr/>
          <p:nvPr/>
        </p:nvSpPr>
        <p:spPr>
          <a:xfrm>
            <a:off x="3080786" y="3942674"/>
            <a:ext cx="2965110" cy="303609"/>
          </a:xfrm>
          <a:prstGeom prst="round2DiagRect">
            <a:avLst/>
          </a:prstGeom>
          <a:solidFill>
            <a:srgbClr val="B5469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lnSpc>
                <a:spcPct val="90000"/>
              </a:lnSpc>
              <a:spcBef>
                <a:spcPts val="750"/>
              </a:spcBef>
              <a:spcAft>
                <a:spcPts val="0"/>
              </a:spcAft>
            </a:pPr>
            <a:r>
              <a:rPr lang="lv-LV" sz="900" cap="all" dirty="0">
                <a:solidFill>
                  <a:prstClr val="black"/>
                </a:solidFill>
                <a:latin typeface="Calibri"/>
                <a:ea typeface="Verdana" panose="020B0604030504040204" pitchFamily="34" charset="0"/>
                <a:cs typeface="Times New Roman" panose="02020603050405020304" pitchFamily="18" charset="0"/>
              </a:rPr>
              <a:t>Transportlīdzekļu un traktortehnikas vadītāju apmācība</a:t>
            </a:r>
            <a:endParaRPr lang="en-AU" sz="900" cap="all" dirty="0">
              <a:solidFill>
                <a:prstClr val="black"/>
              </a:solidFill>
              <a:latin typeface="Calibri"/>
              <a:ea typeface="Verdana" panose="020B0604030504040204" pitchFamily="34" charset="0"/>
              <a:cs typeface="Times New Roman" panose="02020603050405020304" pitchFamily="18" charset="0"/>
            </a:endParaRPr>
          </a:p>
        </p:txBody>
      </p:sp>
      <p:sp>
        <p:nvSpPr>
          <p:cNvPr id="49" name="Rectangle: Diagonal Corners Rounded 48">
            <a:extLst>
              <a:ext uri="{FF2B5EF4-FFF2-40B4-BE49-F238E27FC236}">
                <a16:creationId xmlns:a16="http://schemas.microsoft.com/office/drawing/2014/main" xmlns="" id="{5AE40206-1341-4C83-865E-9A84146416C6}"/>
              </a:ext>
            </a:extLst>
          </p:cNvPr>
          <p:cNvSpPr/>
          <p:nvPr/>
        </p:nvSpPr>
        <p:spPr>
          <a:xfrm>
            <a:off x="3080786" y="4278217"/>
            <a:ext cx="2965110" cy="303609"/>
          </a:xfrm>
          <a:prstGeom prst="round2DiagRect">
            <a:avLst/>
          </a:prstGeom>
          <a:solidFill>
            <a:srgbClr val="B5469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lnSpc>
                <a:spcPct val="90000"/>
              </a:lnSpc>
              <a:spcBef>
                <a:spcPts val="750"/>
              </a:spcBef>
              <a:spcAft>
                <a:spcPts val="0"/>
              </a:spcAft>
            </a:pPr>
            <a:r>
              <a:rPr lang="lv-LV" sz="900" cap="all" dirty="0">
                <a:solidFill>
                  <a:prstClr val="black"/>
                </a:solidFill>
                <a:latin typeface="Calibri"/>
                <a:ea typeface="Verdana" panose="020B0604030504040204" pitchFamily="34" charset="0"/>
                <a:cs typeface="Times New Roman" panose="02020603050405020304" pitchFamily="18" charset="0"/>
              </a:rPr>
              <a:t>PROFESIONĀLĀS TĀLĀKIZGLĪTĪBAS UN PROFESIONĀLĀS PILNVEIDES IZGLĪTĪBAS PROGRAMMAS </a:t>
            </a:r>
          </a:p>
        </p:txBody>
      </p:sp>
      <p:sp>
        <p:nvSpPr>
          <p:cNvPr id="50" name="Rectangle: Diagonal Corners Rounded 49">
            <a:extLst>
              <a:ext uri="{FF2B5EF4-FFF2-40B4-BE49-F238E27FC236}">
                <a16:creationId xmlns:a16="http://schemas.microsoft.com/office/drawing/2014/main" xmlns="" id="{61E6A7A4-D24F-443C-81FD-1527FD50AA14}"/>
              </a:ext>
            </a:extLst>
          </p:cNvPr>
          <p:cNvSpPr/>
          <p:nvPr/>
        </p:nvSpPr>
        <p:spPr>
          <a:xfrm>
            <a:off x="3080786" y="4613157"/>
            <a:ext cx="2965110" cy="303609"/>
          </a:xfrm>
          <a:prstGeom prst="round2DiagRect">
            <a:avLst/>
          </a:prstGeom>
          <a:solidFill>
            <a:srgbClr val="B5469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lnSpc>
                <a:spcPct val="90000"/>
              </a:lnSpc>
              <a:spcBef>
                <a:spcPts val="750"/>
              </a:spcBef>
              <a:spcAft>
                <a:spcPts val="0"/>
              </a:spcAft>
            </a:pPr>
            <a:r>
              <a:rPr lang="lv-LV" sz="900" cap="all" dirty="0">
                <a:solidFill>
                  <a:prstClr val="black"/>
                </a:solidFill>
                <a:latin typeface="Calibri"/>
                <a:ea typeface="Verdana" panose="020B0604030504040204" pitchFamily="34" charset="0"/>
                <a:cs typeface="Times New Roman" panose="02020603050405020304" pitchFamily="18" charset="0"/>
              </a:rPr>
              <a:t>Profesionālās tālākizglītības moduļi</a:t>
            </a:r>
            <a:endParaRPr lang="en-AU" sz="900" cap="all" dirty="0">
              <a:solidFill>
                <a:prstClr val="black"/>
              </a:solidFill>
              <a:latin typeface="Calibri"/>
              <a:ea typeface="Verdana" panose="020B0604030504040204" pitchFamily="34" charset="0"/>
              <a:cs typeface="Times New Roman" panose="02020603050405020304" pitchFamily="18" charset="0"/>
            </a:endParaRPr>
          </a:p>
        </p:txBody>
      </p:sp>
      <p:sp>
        <p:nvSpPr>
          <p:cNvPr id="51" name="Rectangle: Diagonal Corners Rounded 50">
            <a:extLst>
              <a:ext uri="{FF2B5EF4-FFF2-40B4-BE49-F238E27FC236}">
                <a16:creationId xmlns:a16="http://schemas.microsoft.com/office/drawing/2014/main" xmlns="" id="{38FCA2B8-BD7C-4F96-ABBE-1E451310AD0D}"/>
              </a:ext>
            </a:extLst>
          </p:cNvPr>
          <p:cNvSpPr/>
          <p:nvPr/>
        </p:nvSpPr>
        <p:spPr>
          <a:xfrm>
            <a:off x="3080786" y="4948097"/>
            <a:ext cx="2965110" cy="303609"/>
          </a:xfrm>
          <a:prstGeom prst="round2DiagRect">
            <a:avLst/>
          </a:prstGeom>
          <a:solidFill>
            <a:srgbClr val="B5469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lnSpc>
                <a:spcPct val="90000"/>
              </a:lnSpc>
              <a:spcBef>
                <a:spcPts val="750"/>
              </a:spcBef>
              <a:spcAft>
                <a:spcPts val="0"/>
              </a:spcAft>
            </a:pPr>
            <a:r>
              <a:rPr lang="lv-LV" sz="900" cap="all" dirty="0">
                <a:solidFill>
                  <a:prstClr val="black"/>
                </a:solidFill>
                <a:latin typeface="Calibri"/>
                <a:ea typeface="Verdana" panose="020B0604030504040204" pitchFamily="34" charset="0"/>
                <a:cs typeface="Times New Roman" panose="02020603050405020304" pitchFamily="18" charset="0"/>
              </a:rPr>
              <a:t>Augstākās izglītības iestādes piedāvātie studiju moduļi vai studiju kursi </a:t>
            </a:r>
            <a:endParaRPr lang="en-AU" sz="900" cap="all" dirty="0">
              <a:solidFill>
                <a:prstClr val="black"/>
              </a:solidFill>
              <a:latin typeface="Calibri"/>
              <a:ea typeface="Verdana" panose="020B0604030504040204" pitchFamily="34" charset="0"/>
              <a:cs typeface="Times New Roman" panose="02020603050405020304" pitchFamily="18" charset="0"/>
            </a:endParaRPr>
          </a:p>
        </p:txBody>
      </p:sp>
      <p:sp>
        <p:nvSpPr>
          <p:cNvPr id="52" name="Rectangle: Diagonal Corners Rounded 51">
            <a:extLst>
              <a:ext uri="{FF2B5EF4-FFF2-40B4-BE49-F238E27FC236}">
                <a16:creationId xmlns:a16="http://schemas.microsoft.com/office/drawing/2014/main" xmlns="" id="{634AE2B7-4AF2-4527-8A3D-4C31634BBFAB}"/>
              </a:ext>
            </a:extLst>
          </p:cNvPr>
          <p:cNvSpPr/>
          <p:nvPr/>
        </p:nvSpPr>
        <p:spPr>
          <a:xfrm>
            <a:off x="3080786" y="5287916"/>
            <a:ext cx="2965110" cy="303609"/>
          </a:xfrm>
          <a:prstGeom prst="round2DiagRect">
            <a:avLst/>
          </a:prstGeom>
          <a:solidFill>
            <a:srgbClr val="B5469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lnSpc>
                <a:spcPct val="90000"/>
              </a:lnSpc>
              <a:spcBef>
                <a:spcPts val="750"/>
              </a:spcBef>
              <a:spcAft>
                <a:spcPts val="0"/>
              </a:spcAft>
            </a:pPr>
            <a:r>
              <a:rPr lang="lv-LV" sz="900" cap="all" dirty="0">
                <a:solidFill>
                  <a:prstClr val="black"/>
                </a:solidFill>
                <a:latin typeface="Calibri"/>
                <a:ea typeface="Verdana" panose="020B0604030504040204" pitchFamily="34" charset="0"/>
                <a:cs typeface="Times New Roman" panose="02020603050405020304" pitchFamily="18" charset="0"/>
              </a:rPr>
              <a:t>APMĀCĪBA PĒC DARBA DEVĒJA PIEPRASĪJUMA</a:t>
            </a:r>
          </a:p>
        </p:txBody>
      </p:sp>
      <p:sp>
        <p:nvSpPr>
          <p:cNvPr id="53" name="Rectangle: Diagonal Corners Rounded 52">
            <a:extLst>
              <a:ext uri="{FF2B5EF4-FFF2-40B4-BE49-F238E27FC236}">
                <a16:creationId xmlns:a16="http://schemas.microsoft.com/office/drawing/2014/main" xmlns="" id="{FA0E562A-07A1-4B29-A571-4FE68F39236C}"/>
              </a:ext>
            </a:extLst>
          </p:cNvPr>
          <p:cNvSpPr/>
          <p:nvPr/>
        </p:nvSpPr>
        <p:spPr>
          <a:xfrm>
            <a:off x="3080786" y="5627734"/>
            <a:ext cx="2965110" cy="303609"/>
          </a:xfrm>
          <a:prstGeom prst="round2DiagRect">
            <a:avLst/>
          </a:prstGeom>
          <a:solidFill>
            <a:srgbClr val="B5469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lnSpc>
                <a:spcPct val="90000"/>
              </a:lnSpc>
              <a:spcBef>
                <a:spcPts val="750"/>
              </a:spcBef>
              <a:spcAft>
                <a:spcPts val="0"/>
              </a:spcAft>
            </a:pPr>
            <a:r>
              <a:rPr lang="lv-LV" sz="900" cap="all" dirty="0">
                <a:solidFill>
                  <a:prstClr val="black"/>
                </a:solidFill>
                <a:latin typeface="Calibri"/>
                <a:ea typeface="Verdana" panose="020B0604030504040204" pitchFamily="34" charset="0"/>
                <a:cs typeface="Times New Roman" panose="02020603050405020304" pitchFamily="18" charset="0"/>
              </a:rPr>
              <a:t>APMĀCĪBA PIE DARBA DEVĒJA</a:t>
            </a:r>
          </a:p>
        </p:txBody>
      </p:sp>
      <p:sp>
        <p:nvSpPr>
          <p:cNvPr id="55" name="Rectangle: Diagonal Corners Rounded 54">
            <a:extLst>
              <a:ext uri="{FF2B5EF4-FFF2-40B4-BE49-F238E27FC236}">
                <a16:creationId xmlns:a16="http://schemas.microsoft.com/office/drawing/2014/main" xmlns="" id="{F4BFAA03-DFA6-406C-AA3C-ECEA0BFEED75}"/>
              </a:ext>
            </a:extLst>
          </p:cNvPr>
          <p:cNvSpPr/>
          <p:nvPr/>
        </p:nvSpPr>
        <p:spPr>
          <a:xfrm>
            <a:off x="6137326" y="3277196"/>
            <a:ext cx="2965110" cy="303609"/>
          </a:xfrm>
          <a:prstGeom prst="round2DiagRect">
            <a:avLst/>
          </a:prstGeom>
          <a:solidFill>
            <a:srgbClr val="31859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spcBef>
                <a:spcPts val="0"/>
              </a:spcBef>
              <a:spcAft>
                <a:spcPts val="0"/>
              </a:spcAft>
            </a:pPr>
            <a:r>
              <a:rPr lang="lv-LV" sz="900" cap="all" dirty="0">
                <a:solidFill>
                  <a:prstClr val="black"/>
                </a:solidFill>
                <a:latin typeface="Calibri"/>
                <a:ea typeface="Verdana" panose="020B0604030504040204" pitchFamily="34" charset="0"/>
                <a:cs typeface="Times New Roman" panose="02020603050405020304" pitchFamily="18" charset="0"/>
              </a:rPr>
              <a:t>ALGOTI PAGAIDU SABIEDRISKIE DARBI</a:t>
            </a:r>
          </a:p>
        </p:txBody>
      </p:sp>
      <p:sp>
        <p:nvSpPr>
          <p:cNvPr id="56" name="Rectangle: Diagonal Corners Rounded 55">
            <a:extLst>
              <a:ext uri="{FF2B5EF4-FFF2-40B4-BE49-F238E27FC236}">
                <a16:creationId xmlns:a16="http://schemas.microsoft.com/office/drawing/2014/main" xmlns="" id="{C3241BD1-7FF5-46FE-BE42-FE2A56868D1C}"/>
              </a:ext>
            </a:extLst>
          </p:cNvPr>
          <p:cNvSpPr/>
          <p:nvPr/>
        </p:nvSpPr>
        <p:spPr>
          <a:xfrm>
            <a:off x="6130399" y="3609651"/>
            <a:ext cx="2965110" cy="303609"/>
          </a:xfrm>
          <a:prstGeom prst="round2DiagRect">
            <a:avLst/>
          </a:prstGeom>
          <a:solidFill>
            <a:srgbClr val="31859C">
              <a:alpha val="5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spcBef>
                <a:spcPts val="0"/>
              </a:spcBef>
              <a:spcAft>
                <a:spcPts val="0"/>
              </a:spcAft>
            </a:pPr>
            <a:r>
              <a:rPr lang="lv-LV" sz="900" cap="all" dirty="0">
                <a:solidFill>
                  <a:prstClr val="black"/>
                </a:solidFill>
                <a:latin typeface="Calibri"/>
                <a:ea typeface="Verdana" panose="020B0604030504040204" pitchFamily="34" charset="0"/>
                <a:cs typeface="Times New Roman" panose="02020603050405020304" pitchFamily="18" charset="0"/>
              </a:rPr>
              <a:t>DARBAM NEPIECIEŠAMO IEMAŅU ATTĪSTĪBA </a:t>
            </a:r>
            <a:endParaRPr lang="lv-LV" altLang="lv-LV" sz="900" cap="all" dirty="0">
              <a:solidFill>
                <a:prstClr val="black"/>
              </a:solidFill>
              <a:latin typeface="Calibri"/>
              <a:ea typeface="Verdana" panose="020B0604030504040204" pitchFamily="34" charset="0"/>
              <a:cs typeface="Times New Roman" panose="02020603050405020304" pitchFamily="18" charset="0"/>
            </a:endParaRPr>
          </a:p>
        </p:txBody>
      </p:sp>
      <p:sp>
        <p:nvSpPr>
          <p:cNvPr id="57" name="Rectangle: Diagonal Corners Rounded 56">
            <a:extLst>
              <a:ext uri="{FF2B5EF4-FFF2-40B4-BE49-F238E27FC236}">
                <a16:creationId xmlns:a16="http://schemas.microsoft.com/office/drawing/2014/main" xmlns="" id="{24193808-7205-4107-9865-1BCFDF33C1E9}"/>
              </a:ext>
            </a:extLst>
          </p:cNvPr>
          <p:cNvSpPr/>
          <p:nvPr/>
        </p:nvSpPr>
        <p:spPr>
          <a:xfrm>
            <a:off x="6130399" y="3945194"/>
            <a:ext cx="2965110" cy="303609"/>
          </a:xfrm>
          <a:prstGeom prst="round2DiagRect">
            <a:avLst/>
          </a:prstGeom>
          <a:solidFill>
            <a:srgbClr val="31859C">
              <a:alpha val="5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spcBef>
                <a:spcPts val="0"/>
              </a:spcBef>
              <a:spcAft>
                <a:spcPts val="0"/>
              </a:spcAft>
            </a:pPr>
            <a:r>
              <a:rPr lang="lv-LV" sz="900" cap="all" dirty="0">
                <a:solidFill>
                  <a:prstClr val="black"/>
                </a:solidFill>
                <a:latin typeface="Calibri"/>
                <a:ea typeface="Verdana" panose="020B0604030504040204" pitchFamily="34" charset="0"/>
                <a:cs typeface="Times New Roman" panose="02020603050405020304" pitchFamily="18" charset="0"/>
              </a:rPr>
              <a:t>PASĀKUMI NOTEIKTĀM PERSONU GRUPĀM</a:t>
            </a:r>
          </a:p>
        </p:txBody>
      </p:sp>
      <p:sp>
        <p:nvSpPr>
          <p:cNvPr id="58" name="Rectangle: Diagonal Corners Rounded 57">
            <a:extLst>
              <a:ext uri="{FF2B5EF4-FFF2-40B4-BE49-F238E27FC236}">
                <a16:creationId xmlns:a16="http://schemas.microsoft.com/office/drawing/2014/main" xmlns="" id="{84F8D63D-2935-4136-BB0D-8404EAFDF6A8}"/>
              </a:ext>
            </a:extLst>
          </p:cNvPr>
          <p:cNvSpPr/>
          <p:nvPr/>
        </p:nvSpPr>
        <p:spPr>
          <a:xfrm>
            <a:off x="6130399" y="4280736"/>
            <a:ext cx="2965110" cy="303609"/>
          </a:xfrm>
          <a:prstGeom prst="round2DiagRect">
            <a:avLst/>
          </a:prstGeom>
          <a:solidFill>
            <a:srgbClr val="31859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spcBef>
                <a:spcPts val="0"/>
              </a:spcBef>
              <a:spcAft>
                <a:spcPts val="0"/>
              </a:spcAft>
            </a:pPr>
            <a:r>
              <a:rPr lang="lv-LV" sz="900" cap="all" dirty="0">
                <a:solidFill>
                  <a:prstClr val="black"/>
                </a:solidFill>
                <a:latin typeface="Calibri"/>
                <a:ea typeface="Verdana" panose="020B0604030504040204" pitchFamily="34" charset="0"/>
                <a:cs typeface="Times New Roman" panose="02020603050405020304" pitchFamily="18" charset="0"/>
              </a:rPr>
              <a:t>Pasākumi noteiktām personu grupām ārkārtējās situācijas izraisīto seku mazināšanai</a:t>
            </a:r>
          </a:p>
        </p:txBody>
      </p:sp>
      <p:sp>
        <p:nvSpPr>
          <p:cNvPr id="59" name="Rectangle: Diagonal Corners Rounded 58">
            <a:extLst>
              <a:ext uri="{FF2B5EF4-FFF2-40B4-BE49-F238E27FC236}">
                <a16:creationId xmlns:a16="http://schemas.microsoft.com/office/drawing/2014/main" xmlns="" id="{2BBBC061-7A7A-43A9-AFC6-B51CF3BF64D8}"/>
              </a:ext>
            </a:extLst>
          </p:cNvPr>
          <p:cNvSpPr/>
          <p:nvPr/>
        </p:nvSpPr>
        <p:spPr>
          <a:xfrm>
            <a:off x="6130399" y="4615676"/>
            <a:ext cx="2965110" cy="303609"/>
          </a:xfrm>
          <a:prstGeom prst="round2DiagRect">
            <a:avLst/>
          </a:prstGeom>
          <a:solidFill>
            <a:srgbClr val="31859C">
              <a:alpha val="5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spcBef>
                <a:spcPts val="0"/>
              </a:spcBef>
              <a:spcAft>
                <a:spcPts val="0"/>
              </a:spcAft>
            </a:pPr>
            <a:r>
              <a:rPr lang="lv-LV" sz="800" cap="all" dirty="0">
                <a:solidFill>
                  <a:prstClr val="black"/>
                </a:solidFill>
                <a:latin typeface="Calibri"/>
                <a:ea typeface="Verdana" panose="020B0604030504040204" pitchFamily="34" charset="0"/>
                <a:cs typeface="Times New Roman" panose="02020603050405020304" pitchFamily="18" charset="0"/>
              </a:rPr>
              <a:t>PASĀKUMI NOTEIKTĀM PERSONU GRUPĀM BEZDARBNIEKU AR INVALIDITĀTI NODARBINĀŠANAI UZ NENOTEIKTU LAIKU </a:t>
            </a:r>
            <a:endParaRPr lang="en-AU" sz="800" cap="all" dirty="0">
              <a:solidFill>
                <a:prstClr val="black"/>
              </a:solidFill>
              <a:latin typeface="Calibri"/>
              <a:ea typeface="Verdana" panose="020B0604030504040204" pitchFamily="34" charset="0"/>
              <a:cs typeface="Times New Roman" panose="02020603050405020304" pitchFamily="18" charset="0"/>
            </a:endParaRPr>
          </a:p>
        </p:txBody>
      </p:sp>
      <p:sp>
        <p:nvSpPr>
          <p:cNvPr id="60" name="Rectangle: Diagonal Corners Rounded 59">
            <a:extLst>
              <a:ext uri="{FF2B5EF4-FFF2-40B4-BE49-F238E27FC236}">
                <a16:creationId xmlns:a16="http://schemas.microsoft.com/office/drawing/2014/main" xmlns="" id="{2D5AC6B9-3F5D-49A6-8038-4715B1E9164D}"/>
              </a:ext>
            </a:extLst>
          </p:cNvPr>
          <p:cNvSpPr/>
          <p:nvPr/>
        </p:nvSpPr>
        <p:spPr>
          <a:xfrm>
            <a:off x="6130399" y="4950617"/>
            <a:ext cx="2965110" cy="303609"/>
          </a:xfrm>
          <a:prstGeom prst="round2DiagRect">
            <a:avLst/>
          </a:prstGeom>
          <a:solidFill>
            <a:srgbClr val="31859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spcBef>
                <a:spcPts val="0"/>
              </a:spcBef>
              <a:spcAft>
                <a:spcPts val="0"/>
              </a:spcAft>
            </a:pPr>
            <a:r>
              <a:rPr lang="lv-LV" sz="900" cap="all" dirty="0">
                <a:solidFill>
                  <a:prstClr val="black"/>
                </a:solidFill>
                <a:latin typeface="Calibri"/>
                <a:ea typeface="Verdana" panose="020B0604030504040204" pitchFamily="34" charset="0"/>
                <a:cs typeface="Times New Roman" panose="02020603050405020304" pitchFamily="18" charset="0"/>
              </a:rPr>
              <a:t>Skolēnu vasaras nodarbinātības pasākums</a:t>
            </a:r>
          </a:p>
        </p:txBody>
      </p:sp>
      <p:pic>
        <p:nvPicPr>
          <p:cNvPr id="61" name="Picture 60">
            <a:extLst>
              <a:ext uri="{FF2B5EF4-FFF2-40B4-BE49-F238E27FC236}">
                <a16:creationId xmlns:a16="http://schemas.microsoft.com/office/drawing/2014/main" xmlns="" id="{A78EF588-FE9D-4920-8BC2-757B2031DB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673" y="840349"/>
            <a:ext cx="1146601" cy="1274201"/>
          </a:xfrm>
          <a:prstGeom prst="rect">
            <a:avLst/>
          </a:prstGeom>
        </p:spPr>
      </p:pic>
      <p:sp>
        <p:nvSpPr>
          <p:cNvPr id="7" name="Rectangle: Diagonal Corners Rounded 6">
            <a:extLst>
              <a:ext uri="{FF2B5EF4-FFF2-40B4-BE49-F238E27FC236}">
                <a16:creationId xmlns:a16="http://schemas.microsoft.com/office/drawing/2014/main" xmlns="" id="{087B136F-88C9-4C1A-A08C-7E42FBE3EF92}"/>
              </a:ext>
            </a:extLst>
          </p:cNvPr>
          <p:cNvSpPr/>
          <p:nvPr/>
        </p:nvSpPr>
        <p:spPr>
          <a:xfrm>
            <a:off x="57150" y="1925241"/>
            <a:ext cx="2965110" cy="303609"/>
          </a:xfrm>
          <a:prstGeom prst="round2DiagRect">
            <a:avLst/>
          </a:prstGeom>
          <a:solidFill>
            <a:srgbClr val="F57E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spcBef>
                <a:spcPts val="0"/>
              </a:spcBef>
              <a:spcAft>
                <a:spcPts val="0"/>
              </a:spcAft>
            </a:pPr>
            <a:r>
              <a:rPr lang="lv-LV" sz="1350">
                <a:solidFill>
                  <a:prstClr val="white"/>
                </a:solidFill>
                <a:latin typeface="Calibri"/>
                <a:ea typeface="Verdana" panose="020B0604030504040204" pitchFamily="34" charset="0"/>
                <a:cs typeface="Times New Roman" panose="02020603050405020304" pitchFamily="18" charset="0"/>
              </a:rPr>
              <a:t>ATBALSTA pasākumi</a:t>
            </a:r>
            <a:endParaRPr lang="en-AU" sz="1350" dirty="0">
              <a:solidFill>
                <a:prstClr val="white"/>
              </a:solidFill>
              <a:latin typeface="Calibri"/>
              <a:ea typeface="Verdana" panose="020B0604030504040204" pitchFamily="34" charset="0"/>
              <a:cs typeface="Times New Roman" panose="02020603050405020304" pitchFamily="18" charset="0"/>
            </a:endParaRPr>
          </a:p>
        </p:txBody>
      </p:sp>
      <p:sp>
        <p:nvSpPr>
          <p:cNvPr id="54" name="Rectangle: Diagonal Corners Rounded 53">
            <a:extLst>
              <a:ext uri="{FF2B5EF4-FFF2-40B4-BE49-F238E27FC236}">
                <a16:creationId xmlns:a16="http://schemas.microsoft.com/office/drawing/2014/main" xmlns="" id="{8A206584-5012-43BE-812A-C307E5549963}"/>
              </a:ext>
            </a:extLst>
          </p:cNvPr>
          <p:cNvSpPr/>
          <p:nvPr/>
        </p:nvSpPr>
        <p:spPr>
          <a:xfrm>
            <a:off x="8121777" y="5287916"/>
            <a:ext cx="972000" cy="303609"/>
          </a:xfrm>
          <a:prstGeom prst="round2DiagRect">
            <a:avLst/>
          </a:prstGeom>
          <a:solidFill>
            <a:srgbClr val="31859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spcBef>
                <a:spcPts val="0"/>
              </a:spcBef>
              <a:spcAft>
                <a:spcPts val="0"/>
              </a:spcAft>
            </a:pPr>
            <a:r>
              <a:rPr lang="lv-LV" sz="900" cap="all" dirty="0">
                <a:solidFill>
                  <a:prstClr val="black"/>
                </a:solidFill>
                <a:latin typeface="Calibri"/>
                <a:ea typeface="Verdana" panose="020B0604030504040204" pitchFamily="34" charset="0"/>
                <a:cs typeface="Times New Roman" panose="02020603050405020304" pitchFamily="18" charset="0"/>
              </a:rPr>
              <a:t>…</a:t>
            </a:r>
            <a:endParaRPr lang="en-AU" sz="900" cap="all" dirty="0">
              <a:solidFill>
                <a:prstClr val="black"/>
              </a:solidFill>
              <a:latin typeface="Calibri"/>
              <a:ea typeface="Verdana" panose="020B0604030504040204" pitchFamily="34" charset="0"/>
              <a:cs typeface="Times New Roman" panose="02020603050405020304" pitchFamily="18" charset="0"/>
            </a:endParaRPr>
          </a:p>
        </p:txBody>
      </p:sp>
      <p:sp>
        <p:nvSpPr>
          <p:cNvPr id="62" name="Rectangle: Diagonal Corners Rounded 61">
            <a:extLst>
              <a:ext uri="{FF2B5EF4-FFF2-40B4-BE49-F238E27FC236}">
                <a16:creationId xmlns:a16="http://schemas.microsoft.com/office/drawing/2014/main" xmlns="" id="{8CE4A0EE-D182-41BB-9779-BA0B1E8FF2D8}"/>
              </a:ext>
            </a:extLst>
          </p:cNvPr>
          <p:cNvSpPr/>
          <p:nvPr/>
        </p:nvSpPr>
        <p:spPr>
          <a:xfrm>
            <a:off x="6130399" y="5287916"/>
            <a:ext cx="972000" cy="303609"/>
          </a:xfrm>
          <a:prstGeom prst="round2DiagRect">
            <a:avLst/>
          </a:prstGeom>
          <a:solidFill>
            <a:srgbClr val="FABE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spcBef>
                <a:spcPts val="0"/>
              </a:spcBef>
              <a:spcAft>
                <a:spcPts val="0"/>
              </a:spcAft>
            </a:pPr>
            <a:r>
              <a:rPr lang="lv-LV" sz="900" cap="all" dirty="0">
                <a:solidFill>
                  <a:prstClr val="black"/>
                </a:solidFill>
                <a:latin typeface="Calibri"/>
                <a:ea typeface="Verdana" panose="020B0604030504040204" pitchFamily="34" charset="0"/>
                <a:cs typeface="Times New Roman" panose="02020603050405020304" pitchFamily="18" charset="0"/>
              </a:rPr>
              <a:t>…</a:t>
            </a:r>
            <a:endParaRPr lang="en-AU" sz="900" cap="all" dirty="0">
              <a:solidFill>
                <a:prstClr val="black"/>
              </a:solidFill>
              <a:latin typeface="Calibri"/>
              <a:ea typeface="Verdana" panose="020B0604030504040204" pitchFamily="34" charset="0"/>
              <a:cs typeface="Times New Roman" panose="02020603050405020304" pitchFamily="18" charset="0"/>
            </a:endParaRPr>
          </a:p>
        </p:txBody>
      </p:sp>
      <p:sp>
        <p:nvSpPr>
          <p:cNvPr id="64" name="Rectangle: Diagonal Corners Rounded 63">
            <a:extLst>
              <a:ext uri="{FF2B5EF4-FFF2-40B4-BE49-F238E27FC236}">
                <a16:creationId xmlns:a16="http://schemas.microsoft.com/office/drawing/2014/main" xmlns="" id="{3EE80BCD-BD5E-41EC-B6A7-732690EC7408}"/>
              </a:ext>
            </a:extLst>
          </p:cNvPr>
          <p:cNvSpPr/>
          <p:nvPr/>
        </p:nvSpPr>
        <p:spPr>
          <a:xfrm>
            <a:off x="7126954" y="5287916"/>
            <a:ext cx="972000" cy="303609"/>
          </a:xfrm>
          <a:prstGeom prst="round2DiagRect">
            <a:avLst/>
          </a:prstGeom>
          <a:solidFill>
            <a:srgbClr val="DAA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spcBef>
                <a:spcPts val="0"/>
              </a:spcBef>
              <a:spcAft>
                <a:spcPts val="0"/>
              </a:spcAft>
            </a:pPr>
            <a:r>
              <a:rPr lang="lv-LV" sz="900" cap="all" dirty="0">
                <a:solidFill>
                  <a:prstClr val="black"/>
                </a:solidFill>
                <a:latin typeface="Calibri"/>
                <a:ea typeface="Verdana" panose="020B0604030504040204" pitchFamily="34" charset="0"/>
                <a:cs typeface="Times New Roman" panose="02020603050405020304" pitchFamily="18" charset="0"/>
              </a:rPr>
              <a:t>…</a:t>
            </a:r>
            <a:endParaRPr lang="en-AU" sz="900" cap="all" dirty="0">
              <a:solidFill>
                <a:prstClr val="black"/>
              </a:solidFill>
              <a:latin typeface="Calibri"/>
              <a:ea typeface="Verdana" panose="020B0604030504040204" pitchFamily="34" charset="0"/>
              <a:cs typeface="Times New Roman" panose="02020603050405020304" pitchFamily="18" charset="0"/>
            </a:endParaRPr>
          </a:p>
        </p:txBody>
      </p:sp>
      <p:pic>
        <p:nvPicPr>
          <p:cNvPr id="66" name="Picture 65">
            <a:extLst>
              <a:ext uri="{FF2B5EF4-FFF2-40B4-BE49-F238E27FC236}">
                <a16:creationId xmlns:a16="http://schemas.microsoft.com/office/drawing/2014/main" xmlns="" id="{348F8EB0-788A-4A37-A67E-ECD267E09C17}"/>
              </a:ext>
            </a:extLst>
          </p:cNvPr>
          <p:cNvPicPr>
            <a:picLocks noChangeAspect="1"/>
          </p:cNvPicPr>
          <p:nvPr/>
        </p:nvPicPr>
        <p:blipFill>
          <a:blip r:embed="rId6"/>
          <a:stretch>
            <a:fillRect/>
          </a:stretch>
        </p:blipFill>
        <p:spPr>
          <a:xfrm>
            <a:off x="4350855" y="2250678"/>
            <a:ext cx="455364" cy="666517"/>
          </a:xfrm>
          <a:prstGeom prst="rect">
            <a:avLst/>
          </a:prstGeom>
        </p:spPr>
      </p:pic>
      <p:sp>
        <p:nvSpPr>
          <p:cNvPr id="43" name="Rectangle: Diagonal Corners Rounded 42">
            <a:extLst>
              <a:ext uri="{FF2B5EF4-FFF2-40B4-BE49-F238E27FC236}">
                <a16:creationId xmlns:a16="http://schemas.microsoft.com/office/drawing/2014/main" xmlns="" id="{A78FFECB-2EF6-428F-B6C0-773217664716}"/>
              </a:ext>
            </a:extLst>
          </p:cNvPr>
          <p:cNvSpPr/>
          <p:nvPr/>
        </p:nvSpPr>
        <p:spPr>
          <a:xfrm>
            <a:off x="6130399" y="5625215"/>
            <a:ext cx="2965110" cy="303609"/>
          </a:xfrm>
          <a:prstGeom prst="round2Diag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681" eaLnBrk="1" fontAlgn="auto" hangingPunct="1">
              <a:spcBef>
                <a:spcPts val="0"/>
              </a:spcBef>
              <a:spcAft>
                <a:spcPts val="0"/>
              </a:spcAft>
            </a:pPr>
            <a:r>
              <a:rPr lang="lv-LV" sz="900" cap="all" dirty="0">
                <a:solidFill>
                  <a:prstClr val="black"/>
                </a:solidFill>
                <a:latin typeface="Calibri"/>
                <a:ea typeface="Verdana" panose="020B0604030504040204" pitchFamily="34" charset="0"/>
                <a:cs typeface="Times New Roman" panose="02020603050405020304" pitchFamily="18" charset="0"/>
              </a:rPr>
              <a:t>Konsultācijas par personu ar invaliditāti nodarbināšanu</a:t>
            </a:r>
          </a:p>
        </p:txBody>
      </p:sp>
    </p:spTree>
    <p:extLst>
      <p:ext uri="{BB962C8B-B14F-4D97-AF65-F5344CB8AC3E}">
        <p14:creationId xmlns:p14="http://schemas.microsoft.com/office/powerpoint/2010/main" val="40744723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Picture 6"/>
          <p:cNvSpPr>
            <a:spLocks noChangeAspect="1"/>
          </p:cNvSpPr>
          <p:nvPr/>
        </p:nvSpPr>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ltLang="lv-LV"/>
          </a:p>
        </p:txBody>
      </p:sp>
      <p:pic>
        <p:nvPicPr>
          <p:cNvPr id="788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solidFill>
            <a:srgbClr val="FFFFFF"/>
          </a:solidFill>
          <a:ln>
            <a:noFill/>
          </a:ln>
          <a:extLst/>
        </p:spPr>
      </p:pic>
      <p:sp>
        <p:nvSpPr>
          <p:cNvPr id="8" name="Rectangle 6">
            <a:extLst>
              <a:ext uri="{FF2B5EF4-FFF2-40B4-BE49-F238E27FC236}">
                <a16:creationId xmlns:a16="http://schemas.microsoft.com/office/drawing/2014/main" xmlns="" id="{0116301F-1E29-4968-991C-605FA7AC901E}"/>
              </a:ext>
            </a:extLst>
          </p:cNvPr>
          <p:cNvSpPr>
            <a:spLocks noChangeArrowheads="1"/>
          </p:cNvSpPr>
          <p:nvPr/>
        </p:nvSpPr>
        <p:spPr bwMode="auto">
          <a:xfrm>
            <a:off x="1153099" y="4392610"/>
            <a:ext cx="8001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Times New Roman" panose="02020603050405020304" pitchFamily="18" charset="0"/>
                <a:ea typeface="ＭＳ Ｐゴシック" panose="020B0600070205080204" pitchFamily="34" charset="-128"/>
              </a:defRPr>
            </a:lvl1pPr>
            <a:lvl2pPr>
              <a:defRPr sz="1700">
                <a:solidFill>
                  <a:schemeClr val="tx1"/>
                </a:solidFill>
                <a:latin typeface="Times New Roman" panose="02020603050405020304" pitchFamily="18" charset="0"/>
                <a:ea typeface="ＭＳ Ｐゴシック" panose="020B0600070205080204" pitchFamily="34" charset="-128"/>
              </a:defRPr>
            </a:lvl2pPr>
            <a:lvl3pPr>
              <a:defRPr sz="1700">
                <a:solidFill>
                  <a:schemeClr val="tx1"/>
                </a:solidFill>
                <a:latin typeface="Times New Roman" panose="02020603050405020304" pitchFamily="18" charset="0"/>
                <a:ea typeface="ＭＳ Ｐゴシック" panose="020B0600070205080204" pitchFamily="34" charset="-128"/>
              </a:defRPr>
            </a:lvl3pPr>
            <a:lvl4pPr>
              <a:defRPr sz="1700">
                <a:solidFill>
                  <a:schemeClr val="tx1"/>
                </a:solidFill>
                <a:latin typeface="Times New Roman" panose="02020603050405020304" pitchFamily="18" charset="0"/>
                <a:ea typeface="ＭＳ Ｐゴシック" panose="020B0600070205080204" pitchFamily="34" charset="-128"/>
              </a:defRPr>
            </a:lvl4pPr>
            <a:lvl5pPr>
              <a:defRPr sz="1700">
                <a:solidFill>
                  <a:schemeClr val="tx1"/>
                </a:solidFill>
                <a:latin typeface="Times New Roman" panose="02020603050405020304" pitchFamily="18" charset="0"/>
                <a:ea typeface="ＭＳ Ｐゴシック" panose="020B0600070205080204" pitchFamily="34" charset="-128"/>
              </a:defRPr>
            </a:lvl5pPr>
            <a:lvl6pPr marL="2335213" indent="-49213" eaLnBrk="0" fontAlgn="base" hangingPunct="0">
              <a:spcBef>
                <a:spcPct val="0"/>
              </a:spcBef>
              <a:spcAft>
                <a:spcPct val="0"/>
              </a:spcAft>
              <a:defRPr sz="1700">
                <a:solidFill>
                  <a:schemeClr val="tx1"/>
                </a:solidFill>
                <a:latin typeface="Times New Roman" panose="02020603050405020304" pitchFamily="18" charset="0"/>
                <a:ea typeface="ＭＳ Ｐゴシック" panose="020B0600070205080204" pitchFamily="34" charset="-128"/>
              </a:defRPr>
            </a:lvl6pPr>
            <a:lvl7pPr marL="2792413" indent="-49213" eaLnBrk="0" fontAlgn="base" hangingPunct="0">
              <a:spcBef>
                <a:spcPct val="0"/>
              </a:spcBef>
              <a:spcAft>
                <a:spcPct val="0"/>
              </a:spcAft>
              <a:defRPr sz="1700">
                <a:solidFill>
                  <a:schemeClr val="tx1"/>
                </a:solidFill>
                <a:latin typeface="Times New Roman" panose="02020603050405020304" pitchFamily="18" charset="0"/>
                <a:ea typeface="ＭＳ Ｐゴシック" panose="020B0600070205080204" pitchFamily="34" charset="-128"/>
              </a:defRPr>
            </a:lvl7pPr>
            <a:lvl8pPr marL="3249613" indent="-49213" eaLnBrk="0" fontAlgn="base" hangingPunct="0">
              <a:spcBef>
                <a:spcPct val="0"/>
              </a:spcBef>
              <a:spcAft>
                <a:spcPct val="0"/>
              </a:spcAft>
              <a:defRPr sz="1700">
                <a:solidFill>
                  <a:schemeClr val="tx1"/>
                </a:solidFill>
                <a:latin typeface="Times New Roman" panose="02020603050405020304" pitchFamily="18" charset="0"/>
                <a:ea typeface="ＭＳ Ｐゴシック" panose="020B0600070205080204" pitchFamily="34" charset="-128"/>
              </a:defRPr>
            </a:lvl8pPr>
            <a:lvl9pPr marL="3706813" indent="-49213" eaLnBrk="0" fontAlgn="base" hangingPunct="0">
              <a:spcBef>
                <a:spcPct val="0"/>
              </a:spcBef>
              <a:spcAft>
                <a:spcPct val="0"/>
              </a:spcAft>
              <a:defRPr sz="1700">
                <a:solidFill>
                  <a:schemeClr val="tx1"/>
                </a:solidFill>
                <a:latin typeface="Times New Roman" panose="02020603050405020304" pitchFamily="18" charset="0"/>
                <a:ea typeface="ＭＳ Ｐゴシック" panose="020B0600070205080204" pitchFamily="34" charset="-128"/>
              </a:defRPr>
            </a:lvl9pPr>
          </a:lstStyle>
          <a:p>
            <a:pPr defTabSz="914400"/>
            <a:r>
              <a:rPr lang="lv-LV" altLang="en-US" sz="1800" dirty="0">
                <a:solidFill>
                  <a:srgbClr val="000000"/>
                </a:solidFill>
              </a:rPr>
              <a:t>Informācija par pakalpojumiem un dokumenti: mājaslapā </a:t>
            </a:r>
            <a:r>
              <a:rPr lang="lv-LV" altLang="en-US" sz="1800" dirty="0" err="1">
                <a:solidFill>
                  <a:srgbClr val="000000"/>
                </a:solidFill>
                <a:hlinkClick r:id="rId4"/>
              </a:rPr>
              <a:t>www.nva.gov.lv</a:t>
            </a:r>
            <a:r>
              <a:rPr lang="lv-LV" altLang="en-US" sz="1800" dirty="0">
                <a:solidFill>
                  <a:srgbClr val="000000"/>
                </a:solidFill>
              </a:rPr>
              <a:t>  </a:t>
            </a:r>
          </a:p>
          <a:p>
            <a:pPr defTabSz="914400"/>
            <a:r>
              <a:rPr lang="lv-LV" altLang="en-US" sz="1800" dirty="0">
                <a:solidFill>
                  <a:srgbClr val="000000"/>
                </a:solidFill>
              </a:rPr>
              <a:t>Jaunākās ziņas: </a:t>
            </a:r>
            <a:r>
              <a:rPr lang="lv-LV" altLang="en-US" sz="1800" i="1" dirty="0" err="1">
                <a:solidFill>
                  <a:srgbClr val="000000"/>
                </a:solidFill>
              </a:rPr>
              <a:t>Twitter</a:t>
            </a:r>
            <a:r>
              <a:rPr lang="lv-LV" altLang="en-US" sz="1800" dirty="0">
                <a:solidFill>
                  <a:srgbClr val="000000"/>
                </a:solidFill>
              </a:rPr>
              <a:t> kontā </a:t>
            </a:r>
            <a:r>
              <a:rPr lang="lv-LV" altLang="en-US" sz="1800" dirty="0">
                <a:solidFill>
                  <a:srgbClr val="000000"/>
                </a:solidFill>
                <a:hlinkClick r:id="rId5"/>
              </a:rPr>
              <a:t>http://twitter.com/NVA_gov_lv</a:t>
            </a:r>
            <a:r>
              <a:rPr lang="lv-LV" altLang="en-US" sz="1800" dirty="0">
                <a:solidFill>
                  <a:srgbClr val="000000"/>
                </a:solidFill>
              </a:rPr>
              <a:t>   </a:t>
            </a:r>
          </a:p>
          <a:p>
            <a:pPr defTabSz="914400"/>
            <a:r>
              <a:rPr lang="lv-LV" altLang="en-US" sz="1800" dirty="0">
                <a:solidFill>
                  <a:srgbClr val="000000"/>
                </a:solidFill>
              </a:rPr>
              <a:t>Labās prakses video piemēri: </a:t>
            </a:r>
            <a:r>
              <a:rPr lang="lv-LV" altLang="en-US" sz="1800" i="1" dirty="0" err="1">
                <a:solidFill>
                  <a:srgbClr val="000000"/>
                </a:solidFill>
              </a:rPr>
              <a:t>Youtube</a:t>
            </a:r>
            <a:r>
              <a:rPr lang="lv-LV" altLang="en-US" sz="1800" dirty="0">
                <a:solidFill>
                  <a:srgbClr val="000000"/>
                </a:solidFill>
              </a:rPr>
              <a:t> kanālā </a:t>
            </a:r>
            <a:r>
              <a:rPr lang="lv-LV" altLang="en-US" sz="1800" dirty="0">
                <a:solidFill>
                  <a:srgbClr val="000000"/>
                </a:solidFill>
                <a:hlinkClick r:id="rId6"/>
              </a:rPr>
              <a:t>http://www.youtube.com/TheNVA</a:t>
            </a:r>
            <a:endParaRPr lang="lv-LV" altLang="en-US" sz="1800" dirty="0">
              <a:solidFill>
                <a:srgbClr val="000000"/>
              </a:solidFill>
            </a:endParaRPr>
          </a:p>
          <a:p>
            <a:pPr defTabSz="914400"/>
            <a:r>
              <a:rPr lang="lv-LV" altLang="en-US" sz="1800" dirty="0" smtClean="0">
                <a:solidFill>
                  <a:srgbClr val="000000"/>
                </a:solidFill>
              </a:rPr>
              <a:t>Jaunākās </a:t>
            </a:r>
            <a:r>
              <a:rPr lang="lv-LV" altLang="en-US" sz="1800" dirty="0">
                <a:solidFill>
                  <a:srgbClr val="000000"/>
                </a:solidFill>
              </a:rPr>
              <a:t>ziņas: </a:t>
            </a:r>
            <a:r>
              <a:rPr lang="lv-LV" altLang="en-US" sz="1800" i="1" dirty="0" err="1">
                <a:solidFill>
                  <a:srgbClr val="000000"/>
                </a:solidFill>
              </a:rPr>
              <a:t>Facebook.com</a:t>
            </a:r>
            <a:r>
              <a:rPr lang="lv-LV" altLang="en-US" sz="1800" dirty="0">
                <a:solidFill>
                  <a:srgbClr val="000000"/>
                </a:solidFill>
              </a:rPr>
              <a:t> lapā </a:t>
            </a:r>
            <a:r>
              <a:rPr lang="lv-LV" altLang="en-US" sz="1800" dirty="0">
                <a:solidFill>
                  <a:srgbClr val="000000"/>
                </a:solidFill>
                <a:hlinkClick r:id="rId7"/>
              </a:rPr>
              <a:t>http://www.facebook.com/Nodarbinatiba</a:t>
            </a:r>
            <a:r>
              <a:rPr lang="lv-LV" altLang="en-US" sz="1800" dirty="0">
                <a:solidFill>
                  <a:srgbClr val="000000"/>
                </a:solidFill>
              </a:rPr>
              <a:t> </a:t>
            </a:r>
          </a:p>
        </p:txBody>
      </p:sp>
      <p:pic>
        <p:nvPicPr>
          <p:cNvPr id="9" name="Picture 9">
            <a:extLst>
              <a:ext uri="{FF2B5EF4-FFF2-40B4-BE49-F238E27FC236}">
                <a16:creationId xmlns:a16="http://schemas.microsoft.com/office/drawing/2014/main" xmlns="" id="{B441B0D0-DE40-48AC-86C1-B5F0B569E3B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38200" y="4341274"/>
            <a:ext cx="2968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a:extLst>
              <a:ext uri="{FF2B5EF4-FFF2-40B4-BE49-F238E27FC236}">
                <a16:creationId xmlns:a16="http://schemas.microsoft.com/office/drawing/2014/main" xmlns="" id="{B4701697-187C-4425-8534-DEDAEFB4E66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30263" y="4620674"/>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extLst>
              <a:ext uri="{FF2B5EF4-FFF2-40B4-BE49-F238E27FC236}">
                <a16:creationId xmlns:a16="http://schemas.microsoft.com/office/drawing/2014/main" xmlns="" id="{D6F18175-5874-41F2-A588-6F01C3D0BC9C}"/>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38200" y="4936587"/>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http://talk.onevietnam.org/wp-content/uploads/2011/04/facebook_icon.png">
            <a:extLst>
              <a:ext uri="{FF2B5EF4-FFF2-40B4-BE49-F238E27FC236}">
                <a16:creationId xmlns:a16="http://schemas.microsoft.com/office/drawing/2014/main" xmlns="" id="{D51D77F3-4ADB-45A5-8723-FD6BEFF98230}"/>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0425" y="5258792"/>
            <a:ext cx="274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upa 2">
            <a:extLst>
              <a:ext uri="{FF2B5EF4-FFF2-40B4-BE49-F238E27FC236}">
                <a16:creationId xmlns:a16="http://schemas.microsoft.com/office/drawing/2014/main" xmlns="" id="{D1983F3E-E948-4EA8-B369-0B4DAD7AC98D}"/>
              </a:ext>
            </a:extLst>
          </p:cNvPr>
          <p:cNvGrpSpPr/>
          <p:nvPr/>
        </p:nvGrpSpPr>
        <p:grpSpPr>
          <a:xfrm>
            <a:off x="830393" y="5715000"/>
            <a:ext cx="2491682" cy="625092"/>
            <a:chOff x="1101731" y="5971872"/>
            <a:chExt cx="5150000" cy="1291989"/>
          </a:xfrm>
        </p:grpSpPr>
        <p:pic>
          <p:nvPicPr>
            <p:cNvPr id="15" name="Picture 2">
              <a:extLst>
                <a:ext uri="{FF2B5EF4-FFF2-40B4-BE49-F238E27FC236}">
                  <a16:creationId xmlns:a16="http://schemas.microsoft.com/office/drawing/2014/main" xmlns="" id="{7C64AB8D-2824-421C-9EEA-DE77B00A9DF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01731" y="5971872"/>
              <a:ext cx="4893404" cy="1068840"/>
            </a:xfrm>
            <a:prstGeom prst="rect">
              <a:avLst/>
            </a:prstGeom>
          </p:spPr>
        </p:pic>
        <p:sp>
          <p:nvSpPr>
            <p:cNvPr id="16" name="TextBox 15">
              <a:extLst>
                <a:ext uri="{FF2B5EF4-FFF2-40B4-BE49-F238E27FC236}">
                  <a16:creationId xmlns:a16="http://schemas.microsoft.com/office/drawing/2014/main" xmlns="" id="{73B5ADC5-2276-4375-B044-C3B7ACDD82B5}"/>
                </a:ext>
              </a:extLst>
            </p:cNvPr>
            <p:cNvSpPr txBox="1"/>
            <p:nvPr/>
          </p:nvSpPr>
          <p:spPr>
            <a:xfrm>
              <a:off x="1816211" y="6723145"/>
              <a:ext cx="4435520" cy="540716"/>
            </a:xfrm>
            <a:prstGeom prst="rect">
              <a:avLst/>
            </a:prstGeom>
            <a:noFill/>
          </p:spPr>
          <p:txBody>
            <a:bodyPr wrap="square" rtlCol="0">
              <a:spAutoFit/>
            </a:bodyPr>
            <a:lstStyle/>
            <a:p>
              <a:r>
                <a:rPr lang="lv-LV" sz="1100" b="1" dirty="0">
                  <a:latin typeface="Times New Roman" panose="02020603050405020304" pitchFamily="18" charset="0"/>
                  <a:cs typeface="Times New Roman" panose="02020603050405020304" pitchFamily="18" charset="0"/>
                </a:rPr>
                <a:t>C V V P . N V A . G O V . L V</a:t>
              </a:r>
            </a:p>
          </p:txBody>
        </p:sp>
      </p:grpSp>
      <p:pic>
        <p:nvPicPr>
          <p:cNvPr id="17" name="Picture 2" descr="Facebook - Free social media icons">
            <a:extLst>
              <a:ext uri="{FF2B5EF4-FFF2-40B4-BE49-F238E27FC236}">
                <a16:creationId xmlns:a16="http://schemas.microsoft.com/office/drawing/2014/main" xmlns="" id="{FA6906AC-86A1-4FFA-9AEC-5E01C3E86C7E}"/>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23281" y="5816542"/>
            <a:ext cx="202412" cy="20241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Linkedin - Free social media icons">
            <a:extLst>
              <a:ext uri="{FF2B5EF4-FFF2-40B4-BE49-F238E27FC236}">
                <a16:creationId xmlns:a16="http://schemas.microsoft.com/office/drawing/2014/main" xmlns="" id="{A7E1BD0A-511B-490B-8A0D-A65E2620834C}"/>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423281" y="6093541"/>
            <a:ext cx="202412" cy="20241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xmlns="" id="{019E7B8F-357E-4A12-AEC3-5AE4CE9B8D71}"/>
              </a:ext>
            </a:extLst>
          </p:cNvPr>
          <p:cNvSpPr txBox="1"/>
          <p:nvPr/>
        </p:nvSpPr>
        <p:spPr>
          <a:xfrm>
            <a:off x="3641678" y="5797544"/>
            <a:ext cx="4435522" cy="276999"/>
          </a:xfrm>
          <a:prstGeom prst="rect">
            <a:avLst/>
          </a:prstGeom>
          <a:noFill/>
        </p:spPr>
        <p:txBody>
          <a:bodyPr wrap="square" rtlCol="0">
            <a:spAutoFit/>
          </a:bodyPr>
          <a:lstStyle/>
          <a:p>
            <a:r>
              <a:rPr lang="lv-LV" sz="1200" dirty="0">
                <a:latin typeface="Times New Roman" panose="02020603050405020304" pitchFamily="18" charset="0"/>
                <a:cs typeface="Times New Roman" panose="02020603050405020304" pitchFamily="18" charset="0"/>
              </a:rPr>
              <a:t>FACEBOOK.COM/NVACVVP</a:t>
            </a:r>
          </a:p>
        </p:txBody>
      </p:sp>
      <p:sp>
        <p:nvSpPr>
          <p:cNvPr id="20" name="TextBox 19">
            <a:extLst>
              <a:ext uri="{FF2B5EF4-FFF2-40B4-BE49-F238E27FC236}">
                <a16:creationId xmlns:a16="http://schemas.microsoft.com/office/drawing/2014/main" xmlns="" id="{B25BDFE5-1979-4F37-9B42-454F42D3F698}"/>
              </a:ext>
            </a:extLst>
          </p:cNvPr>
          <p:cNvSpPr txBox="1"/>
          <p:nvPr/>
        </p:nvSpPr>
        <p:spPr>
          <a:xfrm>
            <a:off x="3625693" y="6065094"/>
            <a:ext cx="4435522" cy="276999"/>
          </a:xfrm>
          <a:prstGeom prst="rect">
            <a:avLst/>
          </a:prstGeom>
          <a:noFill/>
        </p:spPr>
        <p:txBody>
          <a:bodyPr wrap="square" rtlCol="0">
            <a:spAutoFit/>
          </a:bodyPr>
          <a:lstStyle/>
          <a:p>
            <a:pPr fontAlgn="base"/>
            <a:r>
              <a:rPr lang="lv-LV" sz="1200" dirty="0">
                <a:latin typeface="Times New Roman" panose="02020603050405020304" pitchFamily="18" charset="0"/>
                <a:cs typeface="Times New Roman" panose="02020603050405020304" pitchFamily="18" charset="0"/>
              </a:rPr>
              <a:t>LINKEDIN - CV UN VAKANČU PORTĀLS</a:t>
            </a:r>
          </a:p>
        </p:txBody>
      </p:sp>
      <p:sp>
        <p:nvSpPr>
          <p:cNvPr id="2" name="Title 1"/>
          <p:cNvSpPr>
            <a:spLocks noGrp="1"/>
          </p:cNvSpPr>
          <p:nvPr>
            <p:ph type="ctrTitle"/>
          </p:nvPr>
        </p:nvSpPr>
        <p:spPr>
          <a:xfrm>
            <a:off x="685800" y="1964745"/>
            <a:ext cx="7772400" cy="2087528"/>
          </a:xfrm>
        </p:spPr>
        <p:txBody>
          <a:bodyPr/>
          <a:lstStyle/>
          <a:p>
            <a:r>
              <a:rPr lang="lv-LV" sz="4000" b="1" dirty="0">
                <a:solidFill>
                  <a:srgbClr val="6BA439"/>
                </a:solidFill>
                <a:ea typeface="+mj-ea"/>
                <a:cs typeface="Calibri" panose="020F0502020204030204" pitchFamily="34" charset="0"/>
              </a:rPr>
              <a:t>Jautājumi</a:t>
            </a:r>
            <a:r>
              <a:rPr lang="lv-LV" sz="4000" b="1" dirty="0" smtClean="0">
                <a:solidFill>
                  <a:srgbClr val="6BA439"/>
                </a:solidFill>
                <a:ea typeface="+mj-ea"/>
                <a:cs typeface="Calibri" panose="020F0502020204030204" pitchFamily="34" charset="0"/>
              </a:rPr>
              <a:t>?</a:t>
            </a:r>
            <a:br>
              <a:rPr lang="lv-LV" sz="4000" b="1" dirty="0" smtClean="0">
                <a:solidFill>
                  <a:srgbClr val="6BA439"/>
                </a:solidFill>
                <a:ea typeface="+mj-ea"/>
                <a:cs typeface="Calibri" panose="020F0502020204030204" pitchFamily="34" charset="0"/>
              </a:rPr>
            </a:br>
            <a:r>
              <a:rPr lang="lv-LV" sz="2400" b="1" dirty="0" smtClean="0">
                <a:solidFill>
                  <a:srgbClr val="6BA439"/>
                </a:solidFill>
                <a:ea typeface="+mj-ea"/>
                <a:cs typeface="Calibri" panose="020F0502020204030204" pitchFamily="34" charset="0"/>
              </a:rPr>
              <a:t/>
            </a:r>
            <a:br>
              <a:rPr lang="lv-LV" sz="2400" b="1" dirty="0" smtClean="0">
                <a:solidFill>
                  <a:srgbClr val="6BA439"/>
                </a:solidFill>
                <a:ea typeface="+mj-ea"/>
                <a:cs typeface="Calibri" panose="020F0502020204030204" pitchFamily="34" charset="0"/>
              </a:rPr>
            </a:br>
            <a:r>
              <a:rPr lang="lv-LV" sz="4000" b="1" dirty="0" smtClean="0">
                <a:solidFill>
                  <a:srgbClr val="6BA439"/>
                </a:solidFill>
                <a:ea typeface="+mj-ea"/>
                <a:cs typeface="Calibri" panose="020F0502020204030204" pitchFamily="34" charset="0"/>
              </a:rPr>
              <a:t>Paldies!</a:t>
            </a:r>
            <a:endParaRPr lang="lv-LV" sz="4000" b="1" dirty="0">
              <a:solidFill>
                <a:srgbClr val="6BA439"/>
              </a:solidFill>
              <a:ea typeface="+mj-ea"/>
              <a:cs typeface="Calibri" panose="020F0502020204030204" pitchFamily="34" charset="0"/>
            </a:endParaRPr>
          </a:p>
        </p:txBody>
      </p:sp>
      <p:pic>
        <p:nvPicPr>
          <p:cNvPr id="4" name="Picture 3" descr="The Gamut and Gauntlet of &lt;strong&gt;Questions&lt;/strong&gt; for Wine Bloggers - Fermentation"/>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848912" y="612707"/>
            <a:ext cx="3750976" cy="160458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xmlns="" id="{F3AF9423-7A2C-47BE-8ABB-2B413EC13B95}"/>
              </a:ext>
            </a:extLst>
          </p:cNvPr>
          <p:cNvSpPr>
            <a:spLocks noGrp="1"/>
          </p:cNvSpPr>
          <p:nvPr>
            <p:ph type="title"/>
          </p:nvPr>
        </p:nvSpPr>
        <p:spPr>
          <a:xfrm>
            <a:off x="1860550" y="644525"/>
            <a:ext cx="6096000" cy="666750"/>
          </a:xfrm>
        </p:spPr>
        <p:txBody>
          <a:bodyPr>
            <a:normAutofit fontScale="90000"/>
          </a:bodyPr>
          <a:lstStyle/>
          <a:p>
            <a:pPr algn="ctr">
              <a:defRPr/>
            </a:pPr>
            <a:r>
              <a:rPr lang="lv-LV" altLang="en-US" dirty="0">
                <a:latin typeface="Times New Roman" panose="02020603050405020304" pitchFamily="18" charset="0"/>
                <a:cs typeface="Times New Roman" panose="02020603050405020304" pitchFamily="18" charset="0"/>
              </a:rPr>
              <a:t>Ar ko sākt?</a:t>
            </a:r>
            <a:br>
              <a:rPr lang="lv-LV" altLang="en-US" dirty="0">
                <a:latin typeface="Times New Roman" panose="02020603050405020304" pitchFamily="18" charset="0"/>
                <a:cs typeface="Times New Roman" panose="02020603050405020304" pitchFamily="18" charset="0"/>
              </a:rPr>
            </a:br>
            <a:endParaRPr lang="lv-LV" altLang="lv-LV" dirty="0">
              <a:cs typeface="Times New Roman" panose="02020603050405020304" pitchFamily="18" charset="0"/>
            </a:endParaRPr>
          </a:p>
        </p:txBody>
      </p:sp>
      <p:sp>
        <p:nvSpPr>
          <p:cNvPr id="23555" name="Text Placeholder 3">
            <a:extLst>
              <a:ext uri="{FF2B5EF4-FFF2-40B4-BE49-F238E27FC236}">
                <a16:creationId xmlns:a16="http://schemas.microsoft.com/office/drawing/2014/main" xmlns="" id="{B5CA11BB-A104-4DFF-888B-54E009D70954}"/>
              </a:ext>
            </a:extLst>
          </p:cNvPr>
          <p:cNvSpPr>
            <a:spLocks noGrp="1"/>
          </p:cNvSpPr>
          <p:nvPr>
            <p:ph type="body" sz="quarter" idx="12"/>
          </p:nvPr>
        </p:nvSpPr>
        <p:spPr>
          <a:xfrm>
            <a:off x="837831" y="4753478"/>
            <a:ext cx="8435975" cy="1258887"/>
          </a:xfrm>
        </p:spPr>
        <p:txBody>
          <a:bodyPr>
            <a:normAutofit lnSpcReduction="10000"/>
          </a:bodyPr>
          <a:lstStyle/>
          <a:p>
            <a:pPr algn="ctr" eaLnBrk="1" hangingPunct="1">
              <a:spcBef>
                <a:spcPct val="0"/>
              </a:spcBef>
              <a:defRPr/>
            </a:pPr>
            <a:r>
              <a:rPr lang="lv-LV" altLang="en-US" sz="2000" b="1" dirty="0">
                <a:latin typeface="Times New Roman" panose="02020603050405020304" pitchFamily="18" charset="0"/>
                <a:cs typeface="Times New Roman" panose="02020603050405020304" pitchFamily="18" charset="0"/>
              </a:rPr>
              <a:t>Sagatavo CV (izglītības un darba pieredzes aprakst</a:t>
            </a:r>
            <a:r>
              <a:rPr lang="en-GB" altLang="en-US" sz="2000" b="1" dirty="0">
                <a:latin typeface="Times New Roman" panose="02020603050405020304" pitchFamily="18" charset="0"/>
                <a:cs typeface="Times New Roman" panose="02020603050405020304" pitchFamily="18" charset="0"/>
              </a:rPr>
              <a:t>u</a:t>
            </a:r>
            <a:r>
              <a:rPr lang="lv-LV" altLang="en-US" sz="2000" b="1" dirty="0">
                <a:latin typeface="Times New Roman" panose="02020603050405020304" pitchFamily="18" charset="0"/>
                <a:cs typeface="Times New Roman" panose="02020603050405020304" pitchFamily="18" charset="0"/>
              </a:rPr>
              <a:t>) </a:t>
            </a:r>
            <a:endParaRPr lang="lv-LV" altLang="en-US" sz="2000" b="1" dirty="0" smtClean="0">
              <a:latin typeface="Times New Roman" panose="02020603050405020304" pitchFamily="18" charset="0"/>
              <a:cs typeface="Times New Roman" panose="02020603050405020304" pitchFamily="18" charset="0"/>
            </a:endParaRPr>
          </a:p>
          <a:p>
            <a:pPr algn="ctr" eaLnBrk="1" hangingPunct="1">
              <a:spcBef>
                <a:spcPct val="0"/>
              </a:spcBef>
              <a:defRPr/>
            </a:pPr>
            <a:r>
              <a:rPr lang="lv-LV" altLang="en-US" sz="2000" b="1" dirty="0" smtClean="0">
                <a:latin typeface="Times New Roman" panose="02020603050405020304" pitchFamily="18" charset="0"/>
                <a:cs typeface="Times New Roman" panose="02020603050405020304" pitchFamily="18" charset="0"/>
              </a:rPr>
              <a:t>un </a:t>
            </a:r>
            <a:r>
              <a:rPr lang="lv-LV" altLang="en-US" sz="2000" b="1" dirty="0">
                <a:latin typeface="Times New Roman" panose="02020603050405020304" pitchFamily="18" charset="0"/>
                <a:cs typeface="Times New Roman" panose="02020603050405020304" pitchFamily="18" charset="0"/>
              </a:rPr>
              <a:t>pieteikuma vēstuli!</a:t>
            </a:r>
          </a:p>
          <a:p>
            <a:pPr algn="ctr" eaLnBrk="1" hangingPunct="1">
              <a:spcBef>
                <a:spcPct val="0"/>
              </a:spcBef>
              <a:defRPr/>
            </a:pPr>
            <a:endParaRPr lang="en-GB" altLang="en-US" sz="2000" b="1" dirty="0">
              <a:latin typeface="Times New Roman" panose="02020603050405020304" pitchFamily="18" charset="0"/>
              <a:cs typeface="Times New Roman" panose="02020603050405020304" pitchFamily="18" charset="0"/>
            </a:endParaRPr>
          </a:p>
          <a:p>
            <a:pPr algn="ctr" eaLnBrk="1" hangingPunct="1">
              <a:spcBef>
                <a:spcPct val="0"/>
              </a:spcBef>
              <a:defRPr/>
            </a:pPr>
            <a:r>
              <a:rPr lang="lv-LV" altLang="en-US" sz="2000" b="1" dirty="0">
                <a:latin typeface="Times New Roman" panose="02020603050405020304" pitchFamily="18" charset="0"/>
                <a:cs typeface="Times New Roman" panose="02020603050405020304" pitchFamily="18" charset="0"/>
              </a:rPr>
              <a:t>Nepieciešamības gadījumā – palīdzēs NVA karjeras konsultants!</a:t>
            </a:r>
          </a:p>
          <a:p>
            <a:pPr>
              <a:defRPr/>
            </a:pPr>
            <a:endParaRPr lang="lv-LV" altLang="lv-LV" sz="2000" dirty="0">
              <a:cs typeface="Times New Roman" panose="02020603050405020304" pitchFamily="18" charset="0"/>
            </a:endParaRPr>
          </a:p>
        </p:txBody>
      </p:sp>
      <p:sp>
        <p:nvSpPr>
          <p:cNvPr id="44038" name="Rectangle 1">
            <a:extLst>
              <a:ext uri="{FF2B5EF4-FFF2-40B4-BE49-F238E27FC236}">
                <a16:creationId xmlns:a16="http://schemas.microsoft.com/office/drawing/2014/main" xmlns="" id="{311E389B-3E08-407B-923D-D6BDC24A09CC}"/>
              </a:ext>
            </a:extLst>
          </p:cNvPr>
          <p:cNvSpPr>
            <a:spLocks noChangeArrowheads="1"/>
          </p:cNvSpPr>
          <p:nvPr/>
        </p:nvSpPr>
        <p:spPr bwMode="auto">
          <a:xfrm>
            <a:off x="1493508" y="1791116"/>
            <a:ext cx="3408362" cy="2247900"/>
          </a:xfrm>
          <a:prstGeom prst="rect">
            <a:avLst/>
          </a:prstGeom>
          <a:ln w="9525">
            <a:noFill/>
            <a:miter lim="800000"/>
            <a:headEnd/>
            <a:tailEnd/>
          </a:ln>
        </p:spPr>
        <p:style>
          <a:lnRef idx="0">
            <a:scrgbClr r="0" g="0" b="0"/>
          </a:lnRef>
          <a:fillRef idx="1001">
            <a:schemeClr val="lt1"/>
          </a:fillRef>
          <a:effectRef idx="0">
            <a:scrgbClr r="0" g="0" b="0"/>
          </a:effectRef>
          <a:fontRef idx="major"/>
        </p:style>
        <p:txBody>
          <a:bodyPr>
            <a:spAutoFit/>
          </a:bodyPr>
          <a:lstStyle/>
          <a:p>
            <a:pPr eaLnBrk="1" hangingPunct="1">
              <a:defRPr/>
            </a:pPr>
            <a:r>
              <a:rPr lang="lv-LV" altLang="en-US" sz="2000" dirty="0">
                <a:ea typeface="ＭＳ Ｐゴシック" panose="020B0600070205080204" pitchFamily="34" charset="-128"/>
                <a:cs typeface="Times New Roman" panose="02020603050405020304" pitchFamily="18" charset="0"/>
              </a:rPr>
              <a:t>√ Ko vēlos es?</a:t>
            </a:r>
          </a:p>
          <a:p>
            <a:pPr eaLnBrk="1" hangingPunct="1">
              <a:defRPr/>
            </a:pPr>
            <a:endParaRPr lang="lv-LV" altLang="en-US" sz="2000" dirty="0">
              <a:ea typeface="ＭＳ Ｐゴシック" panose="020B0600070205080204" pitchFamily="34" charset="-128"/>
              <a:cs typeface="Times New Roman" panose="02020603050405020304" pitchFamily="18" charset="0"/>
            </a:endParaRPr>
          </a:p>
          <a:p>
            <a:pPr eaLnBrk="1" hangingPunct="1">
              <a:defRPr/>
            </a:pPr>
            <a:r>
              <a:rPr lang="lv-LV" altLang="en-US" sz="2000" dirty="0">
                <a:ea typeface="ＭＳ Ｐゴシック" panose="020B0600070205080204" pitchFamily="34" charset="-128"/>
                <a:cs typeface="Times New Roman" panose="02020603050405020304" pitchFamily="18" charset="0"/>
              </a:rPr>
              <a:t>√ Ko sagaida darba devējs?</a:t>
            </a:r>
          </a:p>
          <a:p>
            <a:pPr eaLnBrk="1" hangingPunct="1">
              <a:defRPr/>
            </a:pPr>
            <a:endParaRPr lang="lv-LV" altLang="en-US" sz="2000" dirty="0">
              <a:ea typeface="ＭＳ Ｐゴシック" panose="020B0600070205080204" pitchFamily="34" charset="-128"/>
              <a:cs typeface="Times New Roman" panose="02020603050405020304" pitchFamily="18" charset="0"/>
            </a:endParaRPr>
          </a:p>
          <a:p>
            <a:pPr eaLnBrk="1" hangingPunct="1">
              <a:defRPr/>
            </a:pPr>
            <a:r>
              <a:rPr lang="lv-LV" altLang="en-US" sz="2000" dirty="0">
                <a:ea typeface="ＭＳ Ｐゴシック" panose="020B0600070205080204" pitchFamily="34" charset="-128"/>
                <a:cs typeface="Times New Roman" panose="02020603050405020304" pitchFamily="18" charset="0"/>
              </a:rPr>
              <a:t>√ Kādi NVA pasākumi var sekmēt manu atbilstību darba devēja vēlmēm?</a:t>
            </a:r>
            <a:endParaRPr lang="lv-LV" altLang="en-US" sz="2000" b="1" dirty="0">
              <a:ea typeface="ＭＳ Ｐゴシック" panose="020B0600070205080204" pitchFamily="34" charset="-128"/>
              <a:cs typeface="Times New Roman" panose="02020603050405020304" pitchFamily="18" charset="0"/>
            </a:endParaRPr>
          </a:p>
        </p:txBody>
      </p:sp>
      <p:pic>
        <p:nvPicPr>
          <p:cNvPr id="3" name="Picture 2" descr="File:&lt;strong&gt;Cv&lt;/strong&gt;.png - Guillau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36167"/>
            <a:ext cx="1493508" cy="1493508"/>
          </a:xfrm>
          <a:prstGeom prst="rect">
            <a:avLst/>
          </a:prstGeom>
        </p:spPr>
      </p:pic>
      <p:pic>
        <p:nvPicPr>
          <p:cNvPr id="4" name="Picture 3"/>
          <p:cNvPicPr>
            <a:picLocks noChangeAspect="1"/>
          </p:cNvPicPr>
          <p:nvPr/>
        </p:nvPicPr>
        <p:blipFill>
          <a:blip r:embed="rId3"/>
          <a:stretch>
            <a:fillRect/>
          </a:stretch>
        </p:blipFill>
        <p:spPr>
          <a:xfrm>
            <a:off x="4908550" y="1610759"/>
            <a:ext cx="3997906" cy="260861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icture 6"/>
          <p:cNvSpPr>
            <a:spLocks noChangeAspect="1"/>
          </p:cNvSpPr>
          <p:nvPr/>
        </p:nvSpPr>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ltLang="lv-LV"/>
          </a:p>
        </p:txBody>
      </p:sp>
      <p:pic>
        <p:nvPicPr>
          <p:cNvPr id="4198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69938"/>
            <a:ext cx="9144000"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xmlns="" id="{F3AF9423-7A2C-47BE-8ABB-2B413EC13B95}"/>
              </a:ext>
            </a:extLst>
          </p:cNvPr>
          <p:cNvSpPr>
            <a:spLocks noGrp="1"/>
          </p:cNvSpPr>
          <p:nvPr>
            <p:ph type="title"/>
          </p:nvPr>
        </p:nvSpPr>
        <p:spPr>
          <a:xfrm>
            <a:off x="1860550" y="644525"/>
            <a:ext cx="6096000" cy="666750"/>
          </a:xfrm>
        </p:spPr>
        <p:txBody>
          <a:bodyPr>
            <a:normAutofit fontScale="90000"/>
          </a:bodyPr>
          <a:lstStyle/>
          <a:p>
            <a:pPr algn="ctr">
              <a:defRPr/>
            </a:pPr>
            <a:r>
              <a:rPr lang="lv-LV" dirty="0" smtClean="0">
                <a:latin typeface="Times New Roman" panose="02020603050405020304" pitchFamily="18" charset="0"/>
                <a:cs typeface="Times New Roman" panose="02020603050405020304" pitchFamily="18" charset="0"/>
              </a:rPr>
              <a:t>Prognožu platformas </a:t>
            </a:r>
            <a:r>
              <a:rPr lang="lv-LV" altLang="en-US" dirty="0">
                <a:latin typeface="Times New Roman" panose="02020603050405020304" pitchFamily="18" charset="0"/>
                <a:cs typeface="Times New Roman" panose="02020603050405020304" pitchFamily="18" charset="0"/>
              </a:rPr>
              <a:t/>
            </a:r>
            <a:br>
              <a:rPr lang="lv-LV" altLang="en-US" dirty="0">
                <a:latin typeface="Times New Roman" panose="02020603050405020304" pitchFamily="18" charset="0"/>
                <a:cs typeface="Times New Roman" panose="02020603050405020304" pitchFamily="18" charset="0"/>
              </a:rPr>
            </a:br>
            <a:endParaRPr lang="lv-LV" altLang="lv-LV" dirty="0">
              <a:cs typeface="Times New Roman" panose="02020603050405020304" pitchFamily="18" charset="0"/>
            </a:endParaRPr>
          </a:p>
        </p:txBody>
      </p:sp>
      <p:pic>
        <p:nvPicPr>
          <p:cNvPr id="43011"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6388" y="1471613"/>
            <a:ext cx="1957387"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6550" y="4889500"/>
            <a:ext cx="1957388"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p:cNvSpPr txBox="1">
            <a:spLocks/>
          </p:cNvSpPr>
          <p:nvPr/>
        </p:nvSpPr>
        <p:spPr>
          <a:xfrm>
            <a:off x="347663" y="1676400"/>
            <a:ext cx="6656387" cy="4564063"/>
          </a:xfrm>
          <a:prstGeom prst="rect">
            <a:avLst/>
          </a:prstGeom>
        </p:spPr>
        <p:txBody>
          <a:bodyPr>
            <a:normAutofit fontScale="92500" lnSpcReduction="10000"/>
          </a:bodyPr>
          <a:lst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ＭＳ Ｐゴシック" panose="020B0600070205080204" pitchFamily="34" charset="-128"/>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ＭＳ Ｐゴシック" panose="020B0600070205080204" pitchFamily="34" charset="-128"/>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ＭＳ Ｐゴシック" panose="020B0600070205080204" pitchFamily="34" charset="-128"/>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ＭＳ Ｐゴシック" panose="020B0600070205080204" pitchFamily="34" charset="-128"/>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ＭＳ Ｐゴシック" panose="020B0600070205080204"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nSpc>
                <a:spcPct val="90000"/>
              </a:lnSpc>
              <a:spcBef>
                <a:spcPts val="600"/>
              </a:spcBef>
              <a:buFont typeface="Arial" panose="020B0604020202020204" pitchFamily="34" charset="0"/>
              <a:buNone/>
              <a:defRPr/>
            </a:pPr>
            <a:r>
              <a:rPr lang="lv-LV" sz="2000" dirty="0" smtClean="0">
                <a:cs typeface="Times New Roman" pitchFamily="18" charset="0"/>
                <a:hlinkClick r:id="rId4"/>
              </a:rPr>
              <a:t>www.prognozes.nva.gov.lv</a:t>
            </a:r>
            <a:endParaRPr lang="lv-LV" sz="2000" dirty="0" smtClean="0">
              <a:cs typeface="Times New Roman" pitchFamily="18" charset="0"/>
            </a:endParaRPr>
          </a:p>
          <a:p>
            <a:pPr marL="258762" indent="0">
              <a:lnSpc>
                <a:spcPct val="90000"/>
              </a:lnSpc>
              <a:spcBef>
                <a:spcPts val="600"/>
              </a:spcBef>
              <a:buFont typeface="Arial" panose="020B0604020202020204" pitchFamily="34" charset="0"/>
              <a:buNone/>
              <a:defRPr/>
            </a:pPr>
            <a:r>
              <a:rPr lang="lv-LV" sz="2000" dirty="0" smtClean="0">
                <a:cs typeface="Times New Roman" pitchFamily="18" charset="0"/>
              </a:rPr>
              <a:t>Darba tirgus īstermiņa prognozes, vidēja un ilgtermiņa prognozes, papildus:</a:t>
            </a:r>
          </a:p>
          <a:p>
            <a:pPr marL="952500" indent="-342900">
              <a:lnSpc>
                <a:spcPct val="90000"/>
              </a:lnSpc>
              <a:spcBef>
                <a:spcPts val="600"/>
              </a:spcBef>
              <a:defRPr/>
            </a:pPr>
            <a:r>
              <a:rPr lang="lv-LV" sz="2000" dirty="0" smtClean="0">
                <a:cs typeface="Times New Roman" pitchFamily="18" charset="0"/>
              </a:rPr>
              <a:t>VID dati par nodarbināto skaitu un vidējo atalgojumu profesijās un nozarēs;</a:t>
            </a:r>
          </a:p>
          <a:p>
            <a:pPr marL="952500" indent="-342900">
              <a:lnSpc>
                <a:spcPct val="90000"/>
              </a:lnSpc>
              <a:spcBef>
                <a:spcPts val="600"/>
              </a:spcBef>
              <a:defRPr/>
            </a:pPr>
            <a:r>
              <a:rPr lang="lv-LV" sz="2000" dirty="0" smtClean="0">
                <a:cs typeface="Times New Roman" pitchFamily="18" charset="0"/>
              </a:rPr>
              <a:t>NVA reģistrēto bezdarbnieku un vakanču skaits;</a:t>
            </a:r>
          </a:p>
          <a:p>
            <a:pPr marL="952500" indent="-342900">
              <a:lnSpc>
                <a:spcPct val="90000"/>
              </a:lnSpc>
              <a:spcBef>
                <a:spcPts val="600"/>
              </a:spcBef>
              <a:defRPr/>
            </a:pPr>
            <a:r>
              <a:rPr lang="lv-LV" sz="2000" dirty="0" smtClean="0">
                <a:cs typeface="Times New Roman" pitchFamily="18" charset="0"/>
              </a:rPr>
              <a:t>IZM absolventu monitoringa dati (TOP 15 augstskolas un tematiskās grupas pēc nodarbinātības līmeņa);</a:t>
            </a:r>
          </a:p>
          <a:p>
            <a:pPr marL="952500" indent="-342900">
              <a:lnSpc>
                <a:spcPct val="90000"/>
              </a:lnSpc>
              <a:spcBef>
                <a:spcPts val="600"/>
              </a:spcBef>
              <a:defRPr/>
            </a:pPr>
            <a:r>
              <a:rPr lang="lv-LV" sz="2000" dirty="0" smtClean="0">
                <a:cs typeface="Times New Roman" pitchFamily="18" charset="0"/>
              </a:rPr>
              <a:t>Saites uz citiem informācijas resursiem (Profesiju pasaule, Latvijas kvalifikāciju datubāze, Mācības pieaugušajiem, Nacionālā izglītības iespēju datubāze).</a:t>
            </a:r>
          </a:p>
          <a:p>
            <a:pPr marL="609600" indent="-609600">
              <a:lnSpc>
                <a:spcPct val="90000"/>
              </a:lnSpc>
              <a:spcBef>
                <a:spcPts val="600"/>
              </a:spcBef>
              <a:defRPr/>
            </a:pPr>
            <a:endParaRPr lang="lv-LV" sz="2000" dirty="0" smtClean="0">
              <a:cs typeface="Times New Roman" pitchFamily="18" charset="0"/>
            </a:endParaRPr>
          </a:p>
          <a:p>
            <a:pPr marL="0" indent="0">
              <a:lnSpc>
                <a:spcPct val="90000"/>
              </a:lnSpc>
              <a:spcBef>
                <a:spcPts val="600"/>
              </a:spcBef>
              <a:buFont typeface="Arial" panose="020B0604020202020204" pitchFamily="34" charset="0"/>
              <a:buNone/>
              <a:defRPr/>
            </a:pPr>
            <a:r>
              <a:rPr lang="lv-LV" sz="2000" dirty="0" err="1" smtClean="0">
                <a:cs typeface="Times New Roman" pitchFamily="18" charset="0"/>
                <a:hlinkClick r:id="rId5"/>
              </a:rPr>
              <a:t>www.prognozes.em.gov.lv</a:t>
            </a:r>
            <a:endParaRPr lang="lv-LV" sz="2000" dirty="0" smtClean="0">
              <a:cs typeface="Times New Roman" pitchFamily="18" charset="0"/>
            </a:endParaRPr>
          </a:p>
          <a:p>
            <a:pPr marL="258762" indent="0">
              <a:lnSpc>
                <a:spcPct val="90000"/>
              </a:lnSpc>
              <a:spcBef>
                <a:spcPts val="600"/>
              </a:spcBef>
              <a:buFont typeface="Arial" panose="020B0604020202020204" pitchFamily="34" charset="0"/>
              <a:buNone/>
              <a:defRPr/>
            </a:pPr>
            <a:r>
              <a:rPr lang="lv-LV" sz="2000" dirty="0" smtClean="0">
                <a:cs typeface="Times New Roman" pitchFamily="18" charset="0"/>
              </a:rPr>
              <a:t>Vidēja un ilgtermiņa darba tirgus prognozes, ekonomikas izaugsmes scenāriji, demogrāfijas prognozes </a:t>
            </a:r>
          </a:p>
          <a:p>
            <a:pPr marL="609600" indent="-609600">
              <a:lnSpc>
                <a:spcPct val="90000"/>
              </a:lnSpc>
              <a:spcBef>
                <a:spcPts val="600"/>
              </a:spcBef>
              <a:defRPr/>
            </a:pPr>
            <a:endParaRPr lang="lv-LV" sz="2000" dirty="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xmlns="" id="{F3AF9423-7A2C-47BE-8ABB-2B413EC13B95}"/>
              </a:ext>
            </a:extLst>
          </p:cNvPr>
          <p:cNvSpPr>
            <a:spLocks noGrp="1"/>
          </p:cNvSpPr>
          <p:nvPr>
            <p:ph type="title"/>
          </p:nvPr>
        </p:nvSpPr>
        <p:spPr>
          <a:xfrm>
            <a:off x="1860550" y="644525"/>
            <a:ext cx="6096000" cy="666750"/>
          </a:xfrm>
        </p:spPr>
        <p:txBody>
          <a:bodyPr>
            <a:normAutofit fontScale="90000"/>
          </a:bodyPr>
          <a:lstStyle/>
          <a:p>
            <a:pPr algn="ctr">
              <a:defRPr/>
            </a:pPr>
            <a:r>
              <a:rPr lang="lv-LV" altLang="en-US" dirty="0">
                <a:latin typeface="Times New Roman" panose="02020603050405020304" pitchFamily="18" charset="0"/>
                <a:cs typeface="Times New Roman" panose="02020603050405020304" pitchFamily="18" charset="0"/>
              </a:rPr>
              <a:t>Ar ko sākt?</a:t>
            </a:r>
            <a:br>
              <a:rPr lang="lv-LV" altLang="en-US" dirty="0">
                <a:latin typeface="Times New Roman" panose="02020603050405020304" pitchFamily="18" charset="0"/>
                <a:cs typeface="Times New Roman" panose="02020603050405020304" pitchFamily="18" charset="0"/>
              </a:rPr>
            </a:br>
            <a:endParaRPr lang="lv-LV" altLang="lv-LV" dirty="0">
              <a:cs typeface="Times New Roman" panose="02020603050405020304" pitchFamily="18" charset="0"/>
            </a:endParaRPr>
          </a:p>
        </p:txBody>
      </p:sp>
      <p:sp>
        <p:nvSpPr>
          <p:cNvPr id="23555" name="Text Placeholder 3">
            <a:extLst>
              <a:ext uri="{FF2B5EF4-FFF2-40B4-BE49-F238E27FC236}">
                <a16:creationId xmlns:a16="http://schemas.microsoft.com/office/drawing/2014/main" xmlns="" id="{B5CA11BB-A104-4DFF-888B-54E009D70954}"/>
              </a:ext>
            </a:extLst>
          </p:cNvPr>
          <p:cNvSpPr>
            <a:spLocks noGrp="1"/>
          </p:cNvSpPr>
          <p:nvPr>
            <p:ph type="body" sz="quarter" idx="12"/>
          </p:nvPr>
        </p:nvSpPr>
        <p:spPr>
          <a:xfrm>
            <a:off x="837831" y="4753478"/>
            <a:ext cx="8435975" cy="1258887"/>
          </a:xfrm>
        </p:spPr>
        <p:txBody>
          <a:bodyPr>
            <a:normAutofit lnSpcReduction="10000"/>
          </a:bodyPr>
          <a:lstStyle/>
          <a:p>
            <a:pPr algn="ctr" eaLnBrk="1" hangingPunct="1">
              <a:spcBef>
                <a:spcPct val="0"/>
              </a:spcBef>
              <a:defRPr/>
            </a:pPr>
            <a:r>
              <a:rPr lang="lv-LV" altLang="en-US" sz="2000" b="1" dirty="0">
                <a:latin typeface="Times New Roman" panose="02020603050405020304" pitchFamily="18" charset="0"/>
                <a:cs typeface="Times New Roman" panose="02020603050405020304" pitchFamily="18" charset="0"/>
              </a:rPr>
              <a:t>Sagatavo CV (izglītības un darba pieredzes aprakst</a:t>
            </a:r>
            <a:r>
              <a:rPr lang="en-GB" altLang="en-US" sz="2000" b="1" dirty="0">
                <a:latin typeface="Times New Roman" panose="02020603050405020304" pitchFamily="18" charset="0"/>
                <a:cs typeface="Times New Roman" panose="02020603050405020304" pitchFamily="18" charset="0"/>
              </a:rPr>
              <a:t>u</a:t>
            </a:r>
            <a:r>
              <a:rPr lang="lv-LV" altLang="en-US" sz="2000" b="1" dirty="0">
                <a:latin typeface="Times New Roman" panose="02020603050405020304" pitchFamily="18" charset="0"/>
                <a:cs typeface="Times New Roman" panose="02020603050405020304" pitchFamily="18" charset="0"/>
              </a:rPr>
              <a:t>) </a:t>
            </a:r>
            <a:endParaRPr lang="lv-LV" altLang="en-US" sz="2000" b="1" dirty="0" smtClean="0">
              <a:latin typeface="Times New Roman" panose="02020603050405020304" pitchFamily="18" charset="0"/>
              <a:cs typeface="Times New Roman" panose="02020603050405020304" pitchFamily="18" charset="0"/>
            </a:endParaRPr>
          </a:p>
          <a:p>
            <a:pPr algn="ctr" eaLnBrk="1" hangingPunct="1">
              <a:spcBef>
                <a:spcPct val="0"/>
              </a:spcBef>
              <a:defRPr/>
            </a:pPr>
            <a:r>
              <a:rPr lang="lv-LV" altLang="en-US" sz="2000" b="1" dirty="0" smtClean="0">
                <a:latin typeface="Times New Roman" panose="02020603050405020304" pitchFamily="18" charset="0"/>
                <a:cs typeface="Times New Roman" panose="02020603050405020304" pitchFamily="18" charset="0"/>
              </a:rPr>
              <a:t>un </a:t>
            </a:r>
            <a:r>
              <a:rPr lang="lv-LV" altLang="en-US" sz="2000" b="1" dirty="0">
                <a:latin typeface="Times New Roman" panose="02020603050405020304" pitchFamily="18" charset="0"/>
                <a:cs typeface="Times New Roman" panose="02020603050405020304" pitchFamily="18" charset="0"/>
              </a:rPr>
              <a:t>pieteikuma vēstuli!</a:t>
            </a:r>
          </a:p>
          <a:p>
            <a:pPr algn="ctr" eaLnBrk="1" hangingPunct="1">
              <a:spcBef>
                <a:spcPct val="0"/>
              </a:spcBef>
              <a:defRPr/>
            </a:pPr>
            <a:endParaRPr lang="en-GB" altLang="en-US" sz="2000" b="1" dirty="0">
              <a:latin typeface="Times New Roman" panose="02020603050405020304" pitchFamily="18" charset="0"/>
              <a:cs typeface="Times New Roman" panose="02020603050405020304" pitchFamily="18" charset="0"/>
            </a:endParaRPr>
          </a:p>
          <a:p>
            <a:pPr algn="ctr" eaLnBrk="1" hangingPunct="1">
              <a:spcBef>
                <a:spcPct val="0"/>
              </a:spcBef>
              <a:defRPr/>
            </a:pPr>
            <a:r>
              <a:rPr lang="lv-LV" altLang="en-US" sz="2000" b="1" dirty="0">
                <a:latin typeface="Times New Roman" panose="02020603050405020304" pitchFamily="18" charset="0"/>
                <a:cs typeface="Times New Roman" panose="02020603050405020304" pitchFamily="18" charset="0"/>
              </a:rPr>
              <a:t>Nepieciešamības gadījumā – palīdzēs NVA karjeras konsultants!</a:t>
            </a:r>
          </a:p>
          <a:p>
            <a:pPr>
              <a:defRPr/>
            </a:pPr>
            <a:endParaRPr lang="lv-LV" altLang="lv-LV" sz="2000" dirty="0">
              <a:cs typeface="Times New Roman" panose="02020603050405020304" pitchFamily="18" charset="0"/>
            </a:endParaRPr>
          </a:p>
        </p:txBody>
      </p:sp>
      <p:sp>
        <p:nvSpPr>
          <p:cNvPr id="44038" name="Rectangle 1">
            <a:extLst>
              <a:ext uri="{FF2B5EF4-FFF2-40B4-BE49-F238E27FC236}">
                <a16:creationId xmlns:a16="http://schemas.microsoft.com/office/drawing/2014/main" xmlns="" id="{311E389B-3E08-407B-923D-D6BDC24A09CC}"/>
              </a:ext>
            </a:extLst>
          </p:cNvPr>
          <p:cNvSpPr>
            <a:spLocks noChangeArrowheads="1"/>
          </p:cNvSpPr>
          <p:nvPr/>
        </p:nvSpPr>
        <p:spPr bwMode="auto">
          <a:xfrm>
            <a:off x="1493508" y="1791116"/>
            <a:ext cx="3408362" cy="2247900"/>
          </a:xfrm>
          <a:prstGeom prst="rect">
            <a:avLst/>
          </a:prstGeom>
          <a:ln w="9525">
            <a:noFill/>
            <a:miter lim="800000"/>
            <a:headEnd/>
            <a:tailEnd/>
          </a:ln>
        </p:spPr>
        <p:style>
          <a:lnRef idx="0">
            <a:scrgbClr r="0" g="0" b="0"/>
          </a:lnRef>
          <a:fillRef idx="1001">
            <a:schemeClr val="lt1"/>
          </a:fillRef>
          <a:effectRef idx="0">
            <a:scrgbClr r="0" g="0" b="0"/>
          </a:effectRef>
          <a:fontRef idx="major"/>
        </p:style>
        <p:txBody>
          <a:bodyPr>
            <a:spAutoFit/>
          </a:bodyPr>
          <a:lstStyle/>
          <a:p>
            <a:pPr eaLnBrk="1" hangingPunct="1">
              <a:defRPr/>
            </a:pPr>
            <a:r>
              <a:rPr lang="lv-LV" altLang="en-US" sz="2000" dirty="0">
                <a:ea typeface="ＭＳ Ｐゴシック" panose="020B0600070205080204" pitchFamily="34" charset="-128"/>
                <a:cs typeface="Times New Roman" panose="02020603050405020304" pitchFamily="18" charset="0"/>
              </a:rPr>
              <a:t>√ Ko vēlos es?</a:t>
            </a:r>
          </a:p>
          <a:p>
            <a:pPr eaLnBrk="1" hangingPunct="1">
              <a:defRPr/>
            </a:pPr>
            <a:endParaRPr lang="lv-LV" altLang="en-US" sz="2000" dirty="0">
              <a:ea typeface="ＭＳ Ｐゴシック" panose="020B0600070205080204" pitchFamily="34" charset="-128"/>
              <a:cs typeface="Times New Roman" panose="02020603050405020304" pitchFamily="18" charset="0"/>
            </a:endParaRPr>
          </a:p>
          <a:p>
            <a:pPr eaLnBrk="1" hangingPunct="1">
              <a:defRPr/>
            </a:pPr>
            <a:r>
              <a:rPr lang="lv-LV" altLang="en-US" sz="2000" dirty="0">
                <a:ea typeface="ＭＳ Ｐゴシック" panose="020B0600070205080204" pitchFamily="34" charset="-128"/>
                <a:cs typeface="Times New Roman" panose="02020603050405020304" pitchFamily="18" charset="0"/>
              </a:rPr>
              <a:t>√ Ko sagaida darba devējs?</a:t>
            </a:r>
          </a:p>
          <a:p>
            <a:pPr eaLnBrk="1" hangingPunct="1">
              <a:defRPr/>
            </a:pPr>
            <a:endParaRPr lang="lv-LV" altLang="en-US" sz="2000" dirty="0">
              <a:ea typeface="ＭＳ Ｐゴシック" panose="020B0600070205080204" pitchFamily="34" charset="-128"/>
              <a:cs typeface="Times New Roman" panose="02020603050405020304" pitchFamily="18" charset="0"/>
            </a:endParaRPr>
          </a:p>
          <a:p>
            <a:pPr eaLnBrk="1" hangingPunct="1">
              <a:defRPr/>
            </a:pPr>
            <a:r>
              <a:rPr lang="lv-LV" altLang="en-US" sz="2000" dirty="0">
                <a:ea typeface="ＭＳ Ｐゴシック" panose="020B0600070205080204" pitchFamily="34" charset="-128"/>
                <a:cs typeface="Times New Roman" panose="02020603050405020304" pitchFamily="18" charset="0"/>
              </a:rPr>
              <a:t>√ Kādi NVA pasākumi var sekmēt manu atbilstību darba devēja vēlmēm?</a:t>
            </a:r>
            <a:endParaRPr lang="lv-LV" altLang="en-US" sz="2000" b="1" dirty="0">
              <a:ea typeface="ＭＳ Ｐゴシック" panose="020B0600070205080204" pitchFamily="34" charset="-128"/>
              <a:cs typeface="Times New Roman" panose="02020603050405020304" pitchFamily="18" charset="0"/>
            </a:endParaRPr>
          </a:p>
        </p:txBody>
      </p:sp>
      <p:pic>
        <p:nvPicPr>
          <p:cNvPr id="3" name="Picture 2" descr="File:&lt;strong&gt;Cv&lt;/strong&gt;.png - Guillau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36167"/>
            <a:ext cx="1493508" cy="1493508"/>
          </a:xfrm>
          <a:prstGeom prst="rect">
            <a:avLst/>
          </a:prstGeom>
        </p:spPr>
      </p:pic>
      <p:pic>
        <p:nvPicPr>
          <p:cNvPr id="4" name="Picture 3"/>
          <p:cNvPicPr>
            <a:picLocks noChangeAspect="1"/>
          </p:cNvPicPr>
          <p:nvPr/>
        </p:nvPicPr>
        <p:blipFill>
          <a:blip r:embed="rId3"/>
          <a:stretch>
            <a:fillRect/>
          </a:stretch>
        </p:blipFill>
        <p:spPr>
          <a:xfrm>
            <a:off x="4908550" y="1610759"/>
            <a:ext cx="3997906" cy="2608614"/>
          </a:xfrm>
          <a:prstGeom prst="rect">
            <a:avLst/>
          </a:prstGeom>
        </p:spPr>
      </p:pic>
    </p:spTree>
    <p:extLst>
      <p:ext uri="{BB962C8B-B14F-4D97-AF65-F5344CB8AC3E}">
        <p14:creationId xmlns:p14="http://schemas.microsoft.com/office/powerpoint/2010/main" val="1900845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ChangeArrowheads="1"/>
          </p:cNvSpPr>
          <p:nvPr/>
        </p:nvSpPr>
        <p:spPr bwMode="auto">
          <a:xfrm>
            <a:off x="2052638" y="544513"/>
            <a:ext cx="6851650"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lv-LV" altLang="en-US" sz="2400" b="1"/>
              <a:t>Europass CV ir viens no vispazīstamākajiem </a:t>
            </a:r>
            <a:endParaRPr lang="en-GB" altLang="en-US" sz="2400" b="1"/>
          </a:p>
          <a:p>
            <a:pPr algn="ctr"/>
            <a:r>
              <a:rPr lang="lv-LV" altLang="en-US" sz="2400" b="1"/>
              <a:t>CV formātiem Eiropā </a:t>
            </a:r>
            <a:endParaRPr lang="en-GB" altLang="en-US" sz="2400" b="1"/>
          </a:p>
          <a:p>
            <a:endParaRPr lang="en-GB" altLang="en-US" b="1"/>
          </a:p>
          <a:p>
            <a:pPr algn="ctr"/>
            <a:r>
              <a:rPr lang="lv-LV" altLang="en-US" sz="2000"/>
              <a:t>Europass CV izveides rīks ļauj viegli </a:t>
            </a:r>
            <a:r>
              <a:rPr lang="en-GB" altLang="en-US" sz="2000"/>
              <a:t>sagatavot</a:t>
            </a:r>
            <a:r>
              <a:rPr lang="lv-LV" altLang="en-US" sz="2000"/>
              <a:t> CV tiešsaistē</a:t>
            </a:r>
            <a:r>
              <a:rPr lang="en-GB" altLang="en-US" sz="2000"/>
              <a:t> </a:t>
            </a:r>
            <a:r>
              <a:rPr lang="lv-LV" altLang="en-US" sz="2000"/>
              <a:t>- </a:t>
            </a:r>
            <a:r>
              <a:rPr lang="lv-LV" altLang="en-US" sz="2000">
                <a:hlinkClick r:id="rId3"/>
              </a:rPr>
              <a:t>https://europa.eu/europass/lv/</a:t>
            </a:r>
            <a:endParaRPr lang="en-GB" altLang="en-US" sz="2000"/>
          </a:p>
          <a:p>
            <a:endParaRPr lang="en-GB" altLang="en-US"/>
          </a:p>
        </p:txBody>
      </p:sp>
      <p:pic>
        <p:nvPicPr>
          <p:cNvPr id="44035" name="Picture 3"/>
          <p:cNvPicPr>
            <a:picLocks noChangeAspect="1"/>
          </p:cNvPicPr>
          <p:nvPr/>
        </p:nvPicPr>
        <p:blipFill>
          <a:blip r:embed="rId4">
            <a:extLst>
              <a:ext uri="{28A0092B-C50C-407E-A947-70E740481C1C}">
                <a14:useLocalDpi xmlns:a14="http://schemas.microsoft.com/office/drawing/2010/main" val="0"/>
              </a:ext>
            </a:extLst>
          </a:blip>
          <a:srcRect l="10001" t="18889" r="11667" b="9259"/>
          <a:stretch>
            <a:fillRect/>
          </a:stretch>
        </p:blipFill>
        <p:spPr bwMode="auto">
          <a:xfrm>
            <a:off x="428625" y="2427288"/>
            <a:ext cx="8308975" cy="428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ChangeArrowheads="1"/>
          </p:cNvSpPr>
          <p:nvPr/>
        </p:nvSpPr>
        <p:spPr bwMode="auto">
          <a:xfrm>
            <a:off x="1568450" y="311150"/>
            <a:ext cx="68516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lv-LV" altLang="en-US" sz="2000"/>
              <a:t>Europass CV izveides rīks ļauj viegli </a:t>
            </a:r>
            <a:r>
              <a:rPr lang="en-GB" altLang="en-US" sz="2000"/>
              <a:t>sagatavot</a:t>
            </a:r>
            <a:r>
              <a:rPr lang="lv-LV" altLang="en-US" sz="2000"/>
              <a:t> CV tiešsaistē</a:t>
            </a:r>
            <a:r>
              <a:rPr lang="en-GB" altLang="en-US" sz="2000"/>
              <a:t> </a:t>
            </a:r>
            <a:r>
              <a:rPr lang="lv-LV" altLang="en-US" sz="2000"/>
              <a:t>- </a:t>
            </a:r>
            <a:r>
              <a:rPr lang="lv-LV" altLang="en-US" sz="2000">
                <a:hlinkClick r:id="rId3"/>
              </a:rPr>
              <a:t>https://europa.eu/europass/lv/</a:t>
            </a:r>
            <a:endParaRPr lang="en-GB" altLang="en-US" sz="2000"/>
          </a:p>
          <a:p>
            <a:endParaRPr lang="en-GB" altLang="en-US"/>
          </a:p>
        </p:txBody>
      </p:sp>
      <p:grpSp>
        <p:nvGrpSpPr>
          <p:cNvPr id="46083" name="Group 5"/>
          <p:cNvGrpSpPr>
            <a:grpSpLocks/>
          </p:cNvGrpSpPr>
          <p:nvPr/>
        </p:nvGrpSpPr>
        <p:grpSpPr bwMode="auto">
          <a:xfrm>
            <a:off x="531813" y="1192213"/>
            <a:ext cx="8050212" cy="5591175"/>
            <a:chOff x="2785984" y="1331360"/>
            <a:chExt cx="7845232" cy="5449173"/>
          </a:xfrm>
        </p:grpSpPr>
        <p:pic>
          <p:nvPicPr>
            <p:cNvPr id="7" name="Picture 6"/>
            <p:cNvPicPr>
              <a:picLocks noChangeAspect="1"/>
            </p:cNvPicPr>
            <p:nvPr/>
          </p:nvPicPr>
          <p:blipFill rotWithShape="1">
            <a:blip r:embed="rId4"/>
            <a:srcRect l="33333" t="14445" r="34583" b="4815"/>
            <a:stretch/>
          </p:blipFill>
          <p:spPr>
            <a:xfrm>
              <a:off x="2785984" y="1331360"/>
              <a:ext cx="3842942" cy="5441437"/>
            </a:xfrm>
            <a:prstGeom prst="rect">
              <a:avLst/>
            </a:prstGeom>
            <a:ln>
              <a:solidFill>
                <a:schemeClr val="accent1">
                  <a:lumMod val="40000"/>
                  <a:lumOff val="60000"/>
                </a:schemeClr>
              </a:solidFill>
            </a:ln>
          </p:spPr>
        </p:pic>
        <p:pic>
          <p:nvPicPr>
            <p:cNvPr id="8" name="Picture 7"/>
            <p:cNvPicPr>
              <a:picLocks noChangeAspect="1"/>
            </p:cNvPicPr>
            <p:nvPr/>
          </p:nvPicPr>
          <p:blipFill rotWithShape="1">
            <a:blip r:embed="rId5"/>
            <a:srcRect l="33333" t="14445" r="34583" b="4815"/>
            <a:stretch/>
          </p:blipFill>
          <p:spPr>
            <a:xfrm>
              <a:off x="6782086" y="1331360"/>
              <a:ext cx="3849130" cy="5449173"/>
            </a:xfrm>
            <a:prstGeom prst="rect">
              <a:avLst/>
            </a:prstGeom>
            <a:ln>
              <a:solidFill>
                <a:schemeClr val="accent1">
                  <a:lumMod val="40000"/>
                  <a:lumOff val="60000"/>
                </a:schemeClr>
              </a:solidFill>
            </a:ln>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ChangeArrowheads="1"/>
          </p:cNvSpPr>
          <p:nvPr/>
        </p:nvSpPr>
        <p:spPr bwMode="auto">
          <a:xfrm>
            <a:off x="1568450" y="311150"/>
            <a:ext cx="68516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lv-LV" altLang="en-US" sz="2000"/>
              <a:t>Europass CV izveides rīks ļauj viegli </a:t>
            </a:r>
            <a:r>
              <a:rPr lang="en-GB" altLang="en-US" sz="2000"/>
              <a:t>sagatavot</a:t>
            </a:r>
            <a:r>
              <a:rPr lang="lv-LV" altLang="en-US" sz="2000"/>
              <a:t> CV tiešsaistē</a:t>
            </a:r>
            <a:r>
              <a:rPr lang="en-GB" altLang="en-US" sz="2000"/>
              <a:t> </a:t>
            </a:r>
            <a:r>
              <a:rPr lang="lv-LV" altLang="en-US" sz="2000"/>
              <a:t>- </a:t>
            </a:r>
            <a:r>
              <a:rPr lang="lv-LV" altLang="en-US" sz="2000">
                <a:hlinkClick r:id="rId3"/>
              </a:rPr>
              <a:t>https://europa.eu/europass/lv/</a:t>
            </a:r>
            <a:endParaRPr lang="en-GB" altLang="en-US" sz="2000"/>
          </a:p>
          <a:p>
            <a:endParaRPr lang="en-GB" altLang="en-US"/>
          </a:p>
        </p:txBody>
      </p:sp>
      <p:grpSp>
        <p:nvGrpSpPr>
          <p:cNvPr id="48131" name="Group 8"/>
          <p:cNvGrpSpPr>
            <a:grpSpLocks/>
          </p:cNvGrpSpPr>
          <p:nvPr/>
        </p:nvGrpSpPr>
        <p:grpSpPr bwMode="auto">
          <a:xfrm>
            <a:off x="501650" y="1144588"/>
            <a:ext cx="8161338" cy="5648325"/>
            <a:chOff x="2785371" y="1371600"/>
            <a:chExt cx="7818314" cy="5410200"/>
          </a:xfrm>
        </p:grpSpPr>
        <p:pic>
          <p:nvPicPr>
            <p:cNvPr id="48132" name="Picture 9"/>
            <p:cNvPicPr>
              <a:picLocks noChangeAspect="1"/>
            </p:cNvPicPr>
            <p:nvPr/>
          </p:nvPicPr>
          <p:blipFill>
            <a:blip r:embed="rId4">
              <a:extLst>
                <a:ext uri="{28A0092B-C50C-407E-A947-70E740481C1C}">
                  <a14:useLocalDpi xmlns:a14="http://schemas.microsoft.com/office/drawing/2010/main" val="0"/>
                </a:ext>
              </a:extLst>
            </a:blip>
            <a:srcRect l="33333" t="14445" r="34583" b="4816"/>
            <a:stretch>
              <a:fillRect/>
            </a:stretch>
          </p:blipFill>
          <p:spPr bwMode="auto">
            <a:xfrm>
              <a:off x="2785371" y="1382485"/>
              <a:ext cx="3814195" cy="5399314"/>
            </a:xfrm>
            <a:prstGeom prst="rect">
              <a:avLst/>
            </a:prstGeom>
            <a:noFill/>
            <a:ln w="9525">
              <a:solidFill>
                <a:srgbClr val="660066"/>
              </a:solidFill>
              <a:miter lim="800000"/>
              <a:headEnd/>
              <a:tailEnd/>
            </a:ln>
            <a:extLst>
              <a:ext uri="{909E8E84-426E-40DD-AFC4-6F175D3DCCD1}">
                <a14:hiddenFill xmlns:a14="http://schemas.microsoft.com/office/drawing/2010/main">
                  <a:solidFill>
                    <a:srgbClr val="FFFFFF"/>
                  </a:solidFill>
                </a14:hiddenFill>
              </a:ext>
            </a:extLst>
          </p:spPr>
        </p:pic>
        <p:pic>
          <p:nvPicPr>
            <p:cNvPr id="48133" name="Picture 10"/>
            <p:cNvPicPr>
              <a:picLocks noChangeAspect="1"/>
            </p:cNvPicPr>
            <p:nvPr/>
          </p:nvPicPr>
          <p:blipFill>
            <a:blip r:embed="rId5">
              <a:extLst>
                <a:ext uri="{28A0092B-C50C-407E-A947-70E740481C1C}">
                  <a14:useLocalDpi xmlns:a14="http://schemas.microsoft.com/office/drawing/2010/main" val="0"/>
                </a:ext>
              </a:extLst>
            </a:blip>
            <a:srcRect l="33333" t="14445" r="34583" b="4816"/>
            <a:stretch>
              <a:fillRect/>
            </a:stretch>
          </p:blipFill>
          <p:spPr bwMode="auto">
            <a:xfrm>
              <a:off x="6781800" y="1371600"/>
              <a:ext cx="3821885" cy="5410200"/>
            </a:xfrm>
            <a:prstGeom prst="rect">
              <a:avLst/>
            </a:prstGeom>
            <a:noFill/>
            <a:ln w="9525">
              <a:solidFill>
                <a:srgbClr val="660066"/>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60000"/>
            <a:lumOff val="40000"/>
          </a:schemeClr>
        </a:solidFill>
        <a:ln>
          <a:solidFill>
            <a:schemeClr val="accent3">
              <a:lumMod val="50000"/>
            </a:schemeClr>
          </a:solid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89_Prezentacija_templateLV</Template>
  <TotalTime>8153</TotalTime>
  <Words>1004</Words>
  <Application>Microsoft Office PowerPoint</Application>
  <PresentationFormat>Slaidrāde ekrānā (4:3)</PresentationFormat>
  <Paragraphs>174</Paragraphs>
  <Slides>24</Slides>
  <Notes>10</Notes>
  <HiddenSlides>0</HiddenSlides>
  <MMClips>0</MMClips>
  <ScaleCrop>false</ScaleCrop>
  <HeadingPairs>
    <vt:vector size="6" baseType="variant">
      <vt:variant>
        <vt:lpstr>Lietotie fonti</vt:lpstr>
      </vt:variant>
      <vt:variant>
        <vt:i4>7</vt:i4>
      </vt:variant>
      <vt:variant>
        <vt:lpstr>Dizains</vt:lpstr>
      </vt:variant>
      <vt:variant>
        <vt:i4>2</vt:i4>
      </vt:variant>
      <vt:variant>
        <vt:lpstr>Slaidu virsraksti</vt:lpstr>
      </vt:variant>
      <vt:variant>
        <vt:i4>24</vt:i4>
      </vt:variant>
    </vt:vector>
  </HeadingPairs>
  <TitlesOfParts>
    <vt:vector size="33" baseType="lpstr">
      <vt:lpstr>ＭＳ Ｐゴシック</vt:lpstr>
      <vt:lpstr>ＭＳ Ｐゴシック</vt:lpstr>
      <vt:lpstr>Arial</vt:lpstr>
      <vt:lpstr>Calibri</vt:lpstr>
      <vt:lpstr>Times New Roman</vt:lpstr>
      <vt:lpstr>Verdana</vt:lpstr>
      <vt:lpstr>Wingdings</vt:lpstr>
      <vt:lpstr>89_Prezentacija_templateLV</vt:lpstr>
      <vt:lpstr>Office Theme</vt:lpstr>
      <vt:lpstr>«NVA piedāvātie pakalpojumi»</vt:lpstr>
      <vt:lpstr>Nodarbinātības valsts aģentūra  MISIJA Sekmēt bezdarbnieku un darba meklētāju nodarbinātības iespējas  un palīdzēt darba devējiem atrast nepieciešamos darbiniekus</vt:lpstr>
      <vt:lpstr>Ar ko sākt? </vt:lpstr>
      <vt:lpstr>PowerPoint prezentācija</vt:lpstr>
      <vt:lpstr>Prognožu platformas  </vt:lpstr>
      <vt:lpstr>Ar ko sākt? </vt:lpstr>
      <vt:lpstr>PowerPoint prezentācija</vt:lpstr>
      <vt:lpstr>PowerPoint prezentācija</vt:lpstr>
      <vt:lpstr>PowerPoint prezentācija</vt:lpstr>
      <vt:lpstr>PowerPoint prezentācija</vt:lpstr>
      <vt:lpstr>PowerPoint prezentācija</vt:lpstr>
      <vt:lpstr>Nodarbinātības pasākumi NVA klientiem</vt:lpstr>
      <vt:lpstr>NVA mājas lapa -  palīgs darba meklēšanas procesā www.nva.gov.lv (https://cvvp.nva.gov.lv/#/pub/) </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Nodarbinātības pasākumi NVA klientiem</vt:lpstr>
      <vt:lpstr>Jautājumi?  Paldies!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Solvita Kibere</cp:lastModifiedBy>
  <cp:revision>1147</cp:revision>
  <cp:lastPrinted>2020-07-28T13:34:13Z</cp:lastPrinted>
  <dcterms:created xsi:type="dcterms:W3CDTF">2014-11-20T14:46:47Z</dcterms:created>
  <dcterms:modified xsi:type="dcterms:W3CDTF">2022-10-04T10:19:30Z</dcterms:modified>
</cp:coreProperties>
</file>